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omments/comment2.xml" ContentType="application/vnd.openxmlformats-officedocument.presentationml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2"/>
  </p:notesMasterIdLst>
  <p:sldIdLst>
    <p:sldId id="256" r:id="rId2"/>
    <p:sldId id="257" r:id="rId3"/>
    <p:sldId id="263" r:id="rId4"/>
    <p:sldId id="264" r:id="rId5"/>
    <p:sldId id="275" r:id="rId6"/>
    <p:sldId id="265" r:id="rId7"/>
    <p:sldId id="267" r:id="rId8"/>
    <p:sldId id="271" r:id="rId9"/>
    <p:sldId id="308" r:id="rId10"/>
    <p:sldId id="276" r:id="rId11"/>
    <p:sldId id="303" r:id="rId12"/>
    <p:sldId id="304" r:id="rId13"/>
    <p:sldId id="305" r:id="rId14"/>
    <p:sldId id="277" r:id="rId15"/>
    <p:sldId id="295" r:id="rId16"/>
    <p:sldId id="307" r:id="rId17"/>
    <p:sldId id="300" r:id="rId18"/>
    <p:sldId id="309" r:id="rId19"/>
    <p:sldId id="280" r:id="rId20"/>
    <p:sldId id="266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(컴퓨터공학부)최윤승" initials="( [4] [2]" lastIdx="1" clrIdx="6">
    <p:extLst/>
  </p:cmAuthor>
  <p:cmAuthor id="1" name="(컴퓨터공학부)최윤승" initials="(" lastIdx="1" clrIdx="0">
    <p:extLst/>
  </p:cmAuthor>
  <p:cmAuthor id="8" name="(컴퓨터공학부)최윤승" initials="( [6] [2]" lastIdx="1" clrIdx="7">
    <p:extLst/>
  </p:cmAuthor>
  <p:cmAuthor id="2" name="(컴퓨터공학부)최윤승" initials="( [2]" lastIdx="1" clrIdx="1">
    <p:extLst/>
  </p:cmAuthor>
  <p:cmAuthor id="3" name="(컴퓨터공학부)최윤승" initials="( [3]" lastIdx="1" clrIdx="2">
    <p:extLst/>
  </p:cmAuthor>
  <p:cmAuthor id="4" name="(컴퓨터공학부)최윤승" initials="( [4]" lastIdx="1" clrIdx="3">
    <p:extLst/>
  </p:cmAuthor>
  <p:cmAuthor id="5" name="(컴퓨터공학부)최윤승" initials="( [5]" lastIdx="1" clrIdx="4">
    <p:extLst/>
  </p:cmAuthor>
  <p:cmAuthor id="6" name="(컴퓨터공학부)최윤승" initials="( [6]" lastIdx="1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  <a:srgbClr val="FF7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30"/>
    <p:restoredTop sz="84615"/>
  </p:normalViewPr>
  <p:slideViewPr>
    <p:cSldViewPr snapToGrid="0" snapToObjects="1">
      <p:cViewPr>
        <p:scale>
          <a:sx n="82" d="100"/>
          <a:sy n="82" d="100"/>
        </p:scale>
        <p:origin x="744" y="600"/>
      </p:cViewPr>
      <p:guideLst>
        <p:guide orient="horz" pos="2160"/>
        <p:guide pos="2880"/>
      </p:guideLst>
    </p:cSldViewPr>
  </p:slideViewPr>
  <p:notesTextViewPr>
    <p:cViewPr>
      <p:scale>
        <a:sx n="165" d="100"/>
        <a:sy n="16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commentAuthors" Target="commentAuthors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64124919167713"/>
          <c:y val="0.065307999680834"/>
          <c:w val="0.810110185502174"/>
          <c:h val="0.682480027469793"/>
        </c:manualLayout>
      </c:layout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Standalone</c:v>
                </c:pt>
              </c:strCache>
            </c:strRef>
          </c:tx>
          <c:spPr>
            <a:ln w="38100" cap="rnd">
              <a:solidFill>
                <a:schemeClr val="accent5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172.0</c:v>
                </c:pt>
                <c:pt idx="1">
                  <c:v>87.0</c:v>
                </c:pt>
                <c:pt idx="2">
                  <c:v>46.0</c:v>
                </c:pt>
                <c:pt idx="3">
                  <c:v>28.0</c:v>
                </c:pt>
                <c:pt idx="4">
                  <c:v>25.0</c:v>
                </c:pt>
              </c:numCache>
            </c:numRef>
          </c:val>
          <c:smooth val="0"/>
        </c:ser>
        <c:ser>
          <c:idx val="2"/>
          <c:order val="1"/>
          <c:tx>
            <c:strRef>
              <c:f>Sheet1!$C$1</c:f>
              <c:strCache>
                <c:ptCount val="1"/>
                <c:pt idx="0">
                  <c:v>Pseudo-distributed</c:v>
                </c:pt>
              </c:strCache>
            </c:strRef>
          </c:tx>
          <c:spPr>
            <a:ln w="38100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2600"/>
              </a:solidFill>
              <a:ln w="9525">
                <a:solidFill>
                  <a:srgbClr val="FF7E79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199.0</c:v>
                </c:pt>
                <c:pt idx="1">
                  <c:v>112.0</c:v>
                </c:pt>
                <c:pt idx="2">
                  <c:v>89.0</c:v>
                </c:pt>
                <c:pt idx="3">
                  <c:v>54.0</c:v>
                </c:pt>
                <c:pt idx="4">
                  <c:v>71.0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05546448"/>
        <c:axId val="2105549984"/>
      </c:lineChart>
      <c:catAx>
        <c:axId val="2105546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5549984"/>
        <c:crosses val="autoZero"/>
        <c:auto val="1"/>
        <c:lblAlgn val="ctr"/>
        <c:lblOffset val="100"/>
        <c:noMultiLvlLbl val="0"/>
      </c:catAx>
      <c:valAx>
        <c:axId val="2105549984"/>
        <c:scaling>
          <c:orientation val="minMax"/>
          <c:max val="20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5546448"/>
        <c:crosses val="autoZero"/>
        <c:crossBetween val="between"/>
        <c:majorUnit val="50.0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"/>
          <c:y val="0.907615785090106"/>
          <c:w val="0.999130434782609"/>
          <c:h val="0.088588888779312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0073213687956"/>
          <c:y val="0.103533307750252"/>
          <c:w val="0.869926786312044"/>
          <c:h val="0.572566419910775"/>
        </c:manualLayout>
      </c:layout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 6 Mapper</c:v>
                </c:pt>
              </c:strCache>
            </c:strRef>
          </c:tx>
          <c:spPr>
            <a:ln w="38100" cap="rnd">
              <a:solidFill>
                <a:schemeClr val="accent5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0232436026559206"/>
                  <c:y val="-0.058490664521497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0.016270521859144"/>
                  <c:y val="-0.080424855615564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800105467418704"/>
                    </c:manualLayout>
                  </c15:layout>
                </c:ext>
              </c:extLst>
            </c:dLbl>
            <c:dLbl>
              <c:idx val="2"/>
              <c:layout>
                <c:manualLayout>
                  <c:x val="-0.0116218013279601"/>
                  <c:y val="-0.1291668841516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702621026549542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00697308079677588"/>
                  <c:y val="-0.10723288495607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32MB</c:v>
                </c:pt>
                <c:pt idx="1">
                  <c:v>64MB</c:v>
                </c:pt>
                <c:pt idx="2">
                  <c:v>128MB</c:v>
                </c:pt>
                <c:pt idx="3">
                  <c:v>256MB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375.0</c:v>
                </c:pt>
                <c:pt idx="1">
                  <c:v>396.0</c:v>
                </c:pt>
                <c:pt idx="2">
                  <c:v>442.0</c:v>
                </c:pt>
                <c:pt idx="3">
                  <c:v>548.0</c:v>
                </c:pt>
              </c:numCache>
            </c:numRef>
          </c:val>
          <c:smooth val="0"/>
        </c:ser>
        <c:ser>
          <c:idx val="0"/>
          <c:order val="1"/>
          <c:tx>
            <c:strRef>
              <c:f>Sheet1!$C$1</c:f>
              <c:strCache>
                <c:ptCount val="1"/>
                <c:pt idx="0">
                  <c:v> 12 Mapper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2600"/>
              </a:solidFill>
              <a:ln w="9525">
                <a:solidFill>
                  <a:srgbClr val="FF7E79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0232436026559206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0.0139461615935521"/>
                  <c:y val="0.0389941601446761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848847687853285"/>
                    </c:manualLayout>
                  </c15:layout>
                </c:ext>
              </c:extLst>
            </c:dLbl>
            <c:dLbl>
              <c:idx val="2"/>
              <c:layout>
                <c:manualLayout>
                  <c:x val="0.00232436026559193"/>
                  <c:y val="0.038993968246170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946332128722447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00697308079677588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32MB</c:v>
                </c:pt>
                <c:pt idx="1">
                  <c:v>64MB</c:v>
                </c:pt>
                <c:pt idx="2">
                  <c:v>128MB</c:v>
                </c:pt>
                <c:pt idx="3">
                  <c:v>256MB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313.0</c:v>
                </c:pt>
                <c:pt idx="1">
                  <c:v>296.0</c:v>
                </c:pt>
                <c:pt idx="2">
                  <c:v>350.0</c:v>
                </c:pt>
                <c:pt idx="3">
                  <c:v>557.0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20341440"/>
        <c:axId val="2126846368"/>
      </c:lineChart>
      <c:catAx>
        <c:axId val="2120341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6846368"/>
        <c:crosses val="autoZero"/>
        <c:auto val="1"/>
        <c:lblAlgn val="ctr"/>
        <c:lblOffset val="100"/>
        <c:noMultiLvlLbl val="0"/>
      </c:catAx>
      <c:valAx>
        <c:axId val="2126846368"/>
        <c:scaling>
          <c:orientation val="minMax"/>
          <c:max val="800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0341440"/>
        <c:crosses val="autoZero"/>
        <c:crossBetween val="between"/>
        <c:majorUnit val="200.0"/>
        <c:minorUnit val="100.0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118192804402887"/>
          <c:y val="0.864715007691292"/>
          <c:w val="0.985407776064909"/>
          <c:h val="0.13528499230870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5-08-09T13:16:42.054" idx="1">
    <p:pos x="10" y="10"/>
    <p:text>&lt;khanh's comment&gt; add an animations for understandability is better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7" dt="2015-08-09T14:58:18.429" idx="1">
    <p:pos x="10" y="10"/>
    <p:text>add 12Mapper and compare is better i think</p:text>
    <p:extLst>
      <p:ext uri="{C676402C-5697-4E1C-873F-D02D1690AC5C}">
        <p15:threadingInfo xmlns:p15="http://schemas.microsoft.com/office/powerpoint/2012/main" timeZoneBias="420"/>
      </p:ext>
    </p:extLst>
  </p:cm>
  <p:cm authorId="8" dt="2015-08-09T16:02:26.769" idx="1">
    <p:pos x="10" y="106"/>
    <p:text>256MB has 4 MTasks, and 128 has 7 MTasks. So, bigger input for more tasks is needed.</p:text>
    <p:extLst>
      <p:ext uri="{C676402C-5697-4E1C-873F-D02D1690AC5C}">
        <p15:threadingInfo xmlns:p15="http://schemas.microsoft.com/office/powerpoint/2012/main" timeZoneBias="420">
          <p15:parentCm authorId="7" idx="1"/>
        </p15:threadingInfo>
      </p:ext>
    </p:extLst>
  </p:cm>
</p:cmLst>
</file>

<file path=ppt/media/hdphoto1.wdp>
</file>

<file path=ppt/media/image1.tiff>
</file>

<file path=ppt/media/image10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490F8-7355-6940-AD10-C73012275816}" type="datetimeFigureOut">
              <a:rPr lang="en-US" smtClean="0"/>
              <a:t>8/19/15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B0976C-BD2E-E24E-960D-4977E1637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262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Anteater</a:t>
            </a:r>
            <a:r>
              <a:rPr lang="en-US" baseline="0" dirty="0" smtClean="0"/>
              <a:t> is so cute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597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9971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4420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 the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speech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spoke at the 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Techonomy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conference(10’) in Lake Tahoe 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http://</a:t>
            </a:r>
            <a:r>
              <a:rPr lang="en-US" dirty="0" err="1" smtClean="0"/>
              <a:t>readwrite.com</a:t>
            </a:r>
            <a:r>
              <a:rPr lang="en-US" dirty="0" smtClean="0"/>
              <a:t>/2010/08/04/</a:t>
            </a:r>
            <a:r>
              <a:rPr lang="en-US" dirty="0" err="1" smtClean="0"/>
              <a:t>google_ceo_schmidt_people_arent_ready_for_the_tech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0313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[1, p.12] – map &gt; emit</a:t>
            </a:r>
            <a:endParaRPr lang="ko-KR" altLang="en-US" dirty="0" smtClean="0"/>
          </a:p>
          <a:p>
            <a:endParaRPr lang="en-US" dirty="0" smtClean="0"/>
          </a:p>
          <a:p>
            <a:r>
              <a:rPr lang="en-US" dirty="0" smtClean="0"/>
              <a:t>* ADD</a:t>
            </a:r>
            <a:r>
              <a:rPr lang="en-US" baseline="0" dirty="0" smtClean="0"/>
              <a:t> AN ANIMATION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768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6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</a:t>
            </a:r>
            <a:r>
              <a:rPr lang="ko-KR" altLang="en-US" dirty="0" smtClean="0"/>
              <a:t>논문에 써있는 </a:t>
            </a:r>
            <a:r>
              <a:rPr lang="en-US" altLang="ko-KR" dirty="0" smtClean="0"/>
              <a:t>configuration</a:t>
            </a:r>
            <a:r>
              <a:rPr lang="en-US" altLang="ko-KR" baseline="0" dirty="0" smtClean="0"/>
              <a:t> parameter</a:t>
            </a:r>
            <a:r>
              <a:rPr lang="ko-KR" altLang="en-US" baseline="0" dirty="0" smtClean="0"/>
              <a:t> 수 체크</a:t>
            </a:r>
            <a:endParaRPr lang="en-US" dirty="0" smtClean="0"/>
          </a:p>
          <a:p>
            <a:r>
              <a:rPr lang="en-US" dirty="0" smtClean="0"/>
              <a:t>From now on,</a:t>
            </a:r>
            <a:r>
              <a:rPr lang="en-US" baseline="0" dirty="0" smtClean="0"/>
              <a:t> next contents are little a bit technical.</a:t>
            </a:r>
          </a:p>
          <a:p>
            <a:r>
              <a:rPr lang="en-US" baseline="0" dirty="0" smtClean="0"/>
              <a:t>So don’t sleep.</a:t>
            </a:r>
          </a:p>
          <a:p>
            <a:endParaRPr lang="en-US" dirty="0" smtClean="0"/>
          </a:p>
          <a:p>
            <a:r>
              <a:rPr lang="en-US" dirty="0" smtClean="0"/>
              <a:t>Because many programming models which</a:t>
            </a:r>
            <a:r>
              <a:rPr lang="en-US" baseline="0" dirty="0" smtClean="0"/>
              <a:t> uses </a:t>
            </a:r>
            <a:r>
              <a:rPr lang="en-US" dirty="0" smtClean="0"/>
              <a:t>MR</a:t>
            </a:r>
            <a:r>
              <a:rPr lang="en-US" baseline="0" dirty="0" smtClean="0"/>
              <a:t> are generally implemented by managed languages like JAVA or C++</a:t>
            </a:r>
          </a:p>
          <a:p>
            <a:r>
              <a:rPr lang="en-US" baseline="0" dirty="0" smtClean="0"/>
              <a:t>It uses garbage collector and sometimes it make problem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450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want</a:t>
            </a:r>
            <a:r>
              <a:rPr lang="en-US" baseline="0" dirty="0" smtClean="0"/>
              <a:t> to tell you what we are doing now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89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research</a:t>
            </a:r>
            <a:r>
              <a:rPr lang="en-US" baseline="0" dirty="0" smtClean="0"/>
              <a:t> some papers, and there’re some patterns which make an OOM. And we can categorize this patterns into 3 categories.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7263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64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</a:t>
            </a:r>
            <a:r>
              <a:rPr lang="en-US" baseline="0" dirty="0" smtClean="0"/>
              <a:t> graph grows?</a:t>
            </a:r>
          </a:p>
          <a:p>
            <a:r>
              <a:rPr lang="en-US" baseline="0" dirty="0" smtClean="0"/>
              <a:t>Because 256 split size has just 4 map tasks</a:t>
            </a:r>
          </a:p>
          <a:p>
            <a:r>
              <a:rPr lang="en-US" baseline="0" dirty="0" smtClean="0"/>
              <a:t>It means 2 of 6 mapper will not work.</a:t>
            </a:r>
          </a:p>
          <a:p>
            <a:r>
              <a:rPr lang="en-US" dirty="0" smtClean="0"/>
              <a:t>So</a:t>
            </a:r>
            <a:r>
              <a:rPr lang="en-US" baseline="0" dirty="0" smtClean="0"/>
              <a:t> we need more bigger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9568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575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241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06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94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98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664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8/19/15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566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8/19/15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03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8/19/15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7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268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8/19/15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759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786A40-B3DC-CE45-8ABD-998AD3F62BD7}" type="datetimeFigureOut">
              <a:rPr lang="en-US" smtClean="0"/>
              <a:t>8/19/15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tackoverflow.com/questions/8464048/out-of-memory-error-in-hadoop/13412617#13412617" TargetMode="External"/><Relationship Id="rId3" Type="http://schemas.openxmlformats.org/officeDocument/2006/relationships/hyperlink" Target="http://stackoverflow.com/questions/15609909/error-java-heap-space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stackoverflow.com/questions/19490723/detailed-dataflow-in-hadoops-mapreduce" TargetMode="External"/><Relationship Id="rId3" Type="http://schemas.openxmlformats.org/officeDocument/2006/relationships/hyperlink" Target="http://stackoverflow.com/questions/12831076/oom-exception-in-hadoop-reduce-child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www.cs.cmu.edu/~lezhao/TA/2010/HW2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chart" Target="../charts/char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comments" Target="../comments/comment2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microsoft.com/office/2007/relationships/hdphoto" Target="../media/hdphoto1.wdp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Hadoop </a:t>
            </a:r>
            <a:r>
              <a:rPr lang="en-US" dirty="0" smtClean="0">
                <a:solidFill>
                  <a:schemeClr val="accent5"/>
                </a:solidFill>
              </a:rPr>
              <a:t>MapReduce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How to Survive Out-of-Memory Errors</a:t>
            </a:r>
            <a:endParaRPr lang="en-US" sz="2800" dirty="0"/>
          </a:p>
        </p:txBody>
      </p:sp>
      <p:grpSp>
        <p:nvGrpSpPr>
          <p:cNvPr id="10" name="Group 9"/>
          <p:cNvGrpSpPr/>
          <p:nvPr/>
        </p:nvGrpSpPr>
        <p:grpSpPr>
          <a:xfrm>
            <a:off x="1900217" y="6276812"/>
            <a:ext cx="5058522" cy="534692"/>
            <a:chOff x="1901628" y="6203514"/>
            <a:chExt cx="5094839" cy="53853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45282" y="6224688"/>
              <a:ext cx="1695363" cy="43784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01628" y="6203514"/>
              <a:ext cx="1287991" cy="45901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56552" y="6312968"/>
              <a:ext cx="1039915" cy="429077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2658495" y="4819488"/>
            <a:ext cx="38270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Faculty Mentor: 	 Professor Harry Xu</a:t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Student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Mentor: 	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Khanh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Nguyen</a:t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Member:	 	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Yoonseung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Choi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	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Soyeong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Park</a:t>
            </a:r>
          </a:p>
        </p:txBody>
      </p:sp>
      <p:sp>
        <p:nvSpPr>
          <p:cNvPr id="8" name="Rectangle 7"/>
          <p:cNvSpPr/>
          <p:nvPr/>
        </p:nvSpPr>
        <p:spPr>
          <a:xfrm>
            <a:off x="1555757" y="4288303"/>
            <a:ext cx="60324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The International Summer Undergraduate Research Fellowship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Three </a:t>
            </a:r>
            <a:r>
              <a:rPr lang="en-US" dirty="0"/>
              <a:t>Categories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90690"/>
            <a:ext cx="7886700" cy="4486274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Inappropriate Configuration</a:t>
            </a:r>
            <a:r>
              <a:rPr lang="en-US" dirty="0"/>
              <a:t/>
            </a:r>
            <a:br>
              <a:rPr lang="en-US" dirty="0"/>
            </a:br>
            <a:r>
              <a:rPr lang="en-US" sz="2200" dirty="0" smtClean="0"/>
              <a:t> Configuration which causes poor performance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Large Intermediate Results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 </a:t>
            </a:r>
            <a:r>
              <a:rPr lang="en-US" sz="2200" dirty="0" smtClean="0"/>
              <a:t>Temporary </a:t>
            </a:r>
            <a:r>
              <a:rPr lang="en-US" sz="2200" dirty="0"/>
              <a:t>data </a:t>
            </a:r>
            <a:r>
              <a:rPr lang="en-US" sz="2200" dirty="0" smtClean="0"/>
              <a:t>structure grows too large</a:t>
            </a:r>
            <a:br>
              <a:rPr lang="en-US" sz="2200" dirty="0" smtClean="0"/>
            </a:br>
            <a:endParaRPr lang="en-US" sz="2200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Hot Keys</a:t>
            </a:r>
            <a:br>
              <a:rPr lang="en-US" dirty="0" smtClean="0">
                <a:solidFill>
                  <a:schemeClr val="accent5"/>
                </a:solidFill>
              </a:rPr>
            </a:br>
            <a:r>
              <a:rPr lang="ko-KR" altLang="en-US" dirty="0" smtClean="0">
                <a:solidFill>
                  <a:schemeClr val="accent5"/>
                </a:solidFill>
              </a:rPr>
              <a:t> </a:t>
            </a:r>
            <a:r>
              <a:rPr lang="en-US" altLang="ko-KR" sz="2200" dirty="0"/>
              <a:t>S</a:t>
            </a:r>
            <a:r>
              <a:rPr lang="en-US" sz="2200" dirty="0" smtClean="0"/>
              <a:t>ome keys</a:t>
            </a:r>
            <a:r>
              <a:rPr lang="ko-KR" altLang="en-US" sz="2200" dirty="0" smtClean="0"/>
              <a:t> </a:t>
            </a:r>
            <a:r>
              <a:rPr lang="en-US" sz="2200" dirty="0" smtClean="0"/>
              <a:t>have a large number </a:t>
            </a:r>
            <a:r>
              <a:rPr lang="en-US" sz="2200" dirty="0"/>
              <a:t>of associated </a:t>
            </a:r>
            <a:r>
              <a:rPr lang="en-US" sz="2200" dirty="0" smtClean="0"/>
              <a:t>values</a:t>
            </a:r>
            <a:endParaRPr lang="en-US" sz="2200" dirty="0"/>
          </a:p>
        </p:txBody>
      </p:sp>
      <p:sp>
        <p:nvSpPr>
          <p:cNvPr id="4" name="Rectangle 3"/>
          <p:cNvSpPr/>
          <p:nvPr/>
        </p:nvSpPr>
        <p:spPr>
          <a:xfrm>
            <a:off x="2316274" y="6568601"/>
            <a:ext cx="6963650" cy="2756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[3]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Lijie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Xu, “An Empirical study on real-world OOM cases in MapReduce jobs, </a:t>
            </a:r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Chinese Academy of Sciences.</a:t>
            </a:r>
          </a:p>
        </p:txBody>
      </p:sp>
    </p:spTree>
    <p:extLst>
      <p:ext uri="{BB962C8B-B14F-4D97-AF65-F5344CB8AC3E}">
        <p14:creationId xmlns:p14="http://schemas.microsoft.com/office/powerpoint/2010/main" val="213739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Inappropriate </a:t>
            </a:r>
            <a:r>
              <a:rPr lang="en-US" dirty="0" smtClean="0">
                <a:solidFill>
                  <a:schemeClr val="accent5"/>
                </a:solidFill>
              </a:rPr>
              <a:t>Configuration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8323726"/>
              </p:ext>
            </p:extLst>
          </p:nvPr>
        </p:nvGraphicFramePr>
        <p:xfrm>
          <a:off x="628650" y="1789645"/>
          <a:ext cx="7886700" cy="39450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2726"/>
                <a:gridCol w="1007390"/>
                <a:gridCol w="1518834"/>
                <a:gridCol w="2455524"/>
                <a:gridCol w="2402226"/>
              </a:tblGrid>
              <a:tr h="52493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</a:t>
                      </a:r>
                      <a:endParaRPr lang="en-US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Asked date</a:t>
                      </a:r>
                      <a:endParaRPr lang="en-US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Question Title</a:t>
                      </a:r>
                      <a:endParaRPr lang="en-US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Summary</a:t>
                      </a:r>
                      <a:r>
                        <a:rPr lang="en-US" baseline="0" dirty="0" smtClean="0"/>
                        <a:t> of Question</a:t>
                      </a:r>
                      <a:endParaRPr lang="en-US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Summary</a:t>
                      </a:r>
                      <a:r>
                        <a:rPr lang="en-US" baseline="0" dirty="0" smtClean="0"/>
                        <a:t> of Solution</a:t>
                      </a:r>
                      <a:endParaRPr lang="en-US" dirty="0" smtClean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</a:tr>
              <a:tr h="129327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42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Dec</a:t>
                      </a:r>
                      <a:r>
                        <a:rPr lang="fr-F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11 '11</a:t>
                      </a:r>
                      <a:r>
                        <a:rPr lang="fr-FR" dirty="0" smtClean="0"/>
                        <a:t/>
                      </a:r>
                      <a:br>
                        <a:rPr lang="fr-FR" dirty="0" smtClean="0"/>
                      </a:br>
                      <a:r>
                        <a:rPr lang="fr-F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 12:42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out of Memory Error in Hadoop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 am getting the following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Exeception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en-US" dirty="0" smtClean="0"/>
                        <a:t/>
                      </a:r>
                      <a:br>
                        <a:rPr lang="en-US" dirty="0" smtClean="0"/>
                      </a:br>
                      <a:r>
                        <a:rPr lang="en-US" sz="1800" b="0" i="1" kern="1200" dirty="0" err="1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java.lang.OutOfMemoryError</a:t>
                      </a:r>
                      <a:r>
                        <a:rPr lang="en-US" sz="1800" b="0" i="1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Java heap space</a:t>
                      </a:r>
                      <a:endParaRPr lang="en-US" i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Assign more memory by editing the </a:t>
                      </a:r>
                      <a:r>
                        <a:rPr lang="en-US" sz="1800" b="0" i="1" kern="1200" dirty="0" err="1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conf</a:t>
                      </a:r>
                      <a:r>
                        <a:rPr lang="en-US" sz="1800" b="0" i="1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en-US" sz="1800" b="0" i="1" kern="1200" dirty="0" err="1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mapred-site.xml</a:t>
                      </a:r>
                      <a:r>
                        <a:rPr lang="en-US" sz="1800" b="0" i="1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i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17750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48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Mar 25 '13</a:t>
                      </a:r>
                      <a:r>
                        <a:rPr lang="fr-FR" dirty="0" smtClean="0"/>
                        <a:t/>
                      </a:r>
                      <a:br>
                        <a:rPr lang="fr-FR" dirty="0" smtClean="0"/>
                      </a:br>
                      <a:r>
                        <a:rPr lang="fr-F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 7:43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Error: Java heap space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 log, I am getting the error as:</a:t>
                      </a:r>
                      <a:r>
                        <a:rPr lang="en-US" dirty="0" smtClean="0"/>
                        <a:t/>
                      </a:r>
                      <a:br>
                        <a:rPr lang="en-US" dirty="0" smtClean="0"/>
                      </a:br>
                      <a:r>
                        <a:rPr lang="en-US" sz="1800" b="0" i="1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Status : FAILED Error: Java heap space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you shall try to increase that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heap size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/>
                      </a:r>
                      <a:b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1800" b="0" i="1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export HADOOP_OPTS="-Xmx4096M”.</a:t>
                      </a:r>
                      <a:r>
                        <a:rPr lang="en-US" sz="1800" b="0" i="1" kern="1200" baseline="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</a:t>
                      </a:r>
                      <a:b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1800" b="0" i="1" kern="1200" dirty="0" err="1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mapred.child.java.opts</a:t>
                      </a:r>
                      <a:r>
                        <a:rPr lang="en-US" sz="1800" b="0" i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</a:t>
                      </a:r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1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‘Xmx4096m’</a:t>
                      </a:r>
                      <a:endParaRPr lang="en-US" i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628650" y="5734675"/>
            <a:ext cx="71797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</a:rPr>
              <a:t>#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</a:rPr>
              <a:t>42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</a:rPr>
              <a:t>: </a:t>
            </a:r>
            <a:r>
              <a:rPr lang="en-US" sz="1200" dirty="0">
                <a:hlinkClick r:id="rId2"/>
              </a:rPr>
              <a:t>http://</a:t>
            </a:r>
            <a:r>
              <a:rPr lang="en-US" sz="1200" dirty="0" smtClean="0">
                <a:hlinkClick r:id="rId2"/>
              </a:rPr>
              <a:t>stackoverflow.com/questions/8464048/out-of-memory-error-in-hadoop/13412617#13412617</a:t>
            </a:r>
            <a:r>
              <a:rPr lang="ko-KR" altLang="en-US" sz="1200" dirty="0" smtClean="0"/>
              <a:t> </a:t>
            </a:r>
            <a:r>
              <a:rPr lang="en-US" sz="1200" dirty="0" smtClean="0">
                <a:latin typeface="arial" charset="0"/>
              </a:rPr>
              <a:t> </a:t>
            </a:r>
          </a:p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</a:rPr>
              <a:t>#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</a:rPr>
              <a:t>48: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</a:rPr>
              <a:t> </a:t>
            </a:r>
            <a:r>
              <a:rPr lang="en-US" sz="1200" dirty="0">
                <a:hlinkClick r:id="rId3"/>
              </a:rPr>
              <a:t>http://</a:t>
            </a:r>
            <a:r>
              <a:rPr lang="en-US" sz="1200" dirty="0" smtClean="0">
                <a:hlinkClick r:id="rId3"/>
              </a:rPr>
              <a:t>stackoverflow.com/questions/15609909/error-java-heap-space</a:t>
            </a:r>
            <a:r>
              <a:rPr lang="ko-KR" altLang="en-US" sz="1200" dirty="0" smtClean="0"/>
              <a:t> 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8549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Large Intermediate Results</a:t>
            </a:r>
            <a:endParaRPr lang="en-US" dirty="0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0403228"/>
              </p:ext>
            </p:extLst>
          </p:nvPr>
        </p:nvGraphicFramePr>
        <p:xfrm>
          <a:off x="628650" y="1789645"/>
          <a:ext cx="7886700" cy="41539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2726"/>
                <a:gridCol w="1007390"/>
                <a:gridCol w="1518834"/>
                <a:gridCol w="2455524"/>
                <a:gridCol w="2402226"/>
              </a:tblGrid>
              <a:tr h="52493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</a:t>
                      </a:r>
                      <a:endParaRPr lang="en-US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Asked date</a:t>
                      </a:r>
                      <a:endParaRPr lang="en-US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Question Title</a:t>
                      </a:r>
                      <a:endParaRPr lang="en-US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Summary</a:t>
                      </a:r>
                      <a:r>
                        <a:rPr lang="en-US" baseline="0" dirty="0" smtClean="0"/>
                        <a:t> of Question</a:t>
                      </a:r>
                      <a:endParaRPr lang="en-US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Summary</a:t>
                      </a:r>
                      <a:r>
                        <a:rPr lang="en-US" baseline="0" dirty="0" smtClean="0"/>
                        <a:t> of Solution</a:t>
                      </a:r>
                      <a:endParaRPr lang="en-US" dirty="0" smtClean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</a:tr>
              <a:tr h="129327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Oct 21 '13 </a:t>
                      </a:r>
                      <a:r>
                        <a:rPr lang="en-US" dirty="0" smtClean="0"/>
                        <a:t/>
                      </a:r>
                      <a:br>
                        <a:rPr lang="en-US" dirty="0" smtClean="0"/>
                      </a:b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 9:28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Detailed dataflow in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hadoop's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mapreduce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?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 map slots with 900MB heap and 2 reduce slots with 3GB heap.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io.sort.mb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is 500 MB</a:t>
                      </a:r>
                    </a:p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job crashed due to </a:t>
                      </a:r>
                      <a:r>
                        <a:rPr lang="en-US" sz="1800" b="0" i="1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Out of Disk Space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using more than available 3TB</a:t>
                      </a:r>
                      <a:endParaRPr lang="en-US" i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 solution for me could be to change the </a:t>
                      </a:r>
                      <a:r>
                        <a:rPr lang="en-US" sz="1800" b="0" i="1" kern="1200" dirty="0" err="1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mapred.local.dir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an external storage.</a:t>
                      </a:r>
                      <a:b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1800" b="0" i="0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DFS will have plenty of room 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 do the rest of the job.</a:t>
                      </a:r>
                      <a:endParaRPr lang="en-US" i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1502195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/>
                        <a:t>21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Oct 11 '12 </a:t>
                      </a:r>
                      <a:r>
                        <a:rPr lang="en-US" dirty="0" smtClean="0"/>
                        <a:t/>
                      </a:r>
                      <a:br>
                        <a:rPr lang="en-US" dirty="0" smtClean="0"/>
                      </a:b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 1:52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OOM exception in Hadoop Reduce child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 tried to increase the value of </a:t>
                      </a:r>
                      <a:r>
                        <a:rPr lang="en-US" sz="1800" b="0" i="1" kern="1200" dirty="0" err="1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mapred.reduce.child.java.opts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to 1024M but that doesn't help.</a:t>
                      </a:r>
                      <a:endParaRPr lang="en-US" sz="1800" b="0" i="1" kern="1200" dirty="0" smtClean="0">
                        <a:solidFill>
                          <a:schemeClr val="accent5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You'll need to look into a custom output format so you don't accumulate the values in memory.</a:t>
                      </a:r>
                      <a:endParaRPr lang="en-US" i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628650" y="5943600"/>
            <a:ext cx="71797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</a:rPr>
              <a:t>#15: </a:t>
            </a:r>
            <a:r>
              <a:rPr lang="en-US" sz="1200" dirty="0" smtClean="0">
                <a:latin typeface="arial" charset="0"/>
                <a:hlinkClick r:id="rId2"/>
              </a:rPr>
              <a:t>http</a:t>
            </a:r>
            <a:r>
              <a:rPr lang="en-US" sz="1200" dirty="0">
                <a:latin typeface="arial" charset="0"/>
                <a:hlinkClick r:id="rId2"/>
              </a:rPr>
              <a:t>://</a:t>
            </a:r>
            <a:r>
              <a:rPr lang="en-US" sz="1200" dirty="0" smtClean="0">
                <a:latin typeface="arial" charset="0"/>
                <a:hlinkClick r:id="rId2"/>
              </a:rPr>
              <a:t>stackoverflow.com/questions/19490723/detailed-dataflow-in-hadoops-mapreduce</a:t>
            </a:r>
            <a:r>
              <a:rPr lang="en-US" sz="1200" dirty="0" smtClean="0">
                <a:latin typeface="arial" charset="0"/>
              </a:rPr>
              <a:t> </a:t>
            </a:r>
          </a:p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</a:rPr>
              <a:t>#</a:t>
            </a:r>
            <a:r>
              <a:rPr lang="en-US" altLang="ko-KR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</a:rPr>
              <a:t>21:</a:t>
            </a:r>
            <a:r>
              <a:rPr lang="ko-KR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</a:rPr>
              <a:t> </a:t>
            </a:r>
            <a:r>
              <a:rPr lang="en-US" sz="1200" u="sng" dirty="0">
                <a:hlinkClick r:id="rId3"/>
              </a:rPr>
              <a:t>http://</a:t>
            </a:r>
            <a:r>
              <a:rPr lang="en-US" sz="1200" u="sng" dirty="0" smtClean="0">
                <a:hlinkClick r:id="rId3"/>
              </a:rPr>
              <a:t>stackoverflow.com/questions/12831076/oom-exception-in-hadoop-reduce-child</a:t>
            </a:r>
            <a:r>
              <a:rPr lang="ko-KR" altLang="en-US" sz="1200" u="sng" dirty="0" smtClean="0"/>
              <a:t> 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5296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Hot Keys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2480751"/>
              </p:ext>
            </p:extLst>
          </p:nvPr>
        </p:nvGraphicFramePr>
        <p:xfrm>
          <a:off x="628650" y="1789645"/>
          <a:ext cx="7886700" cy="30852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2726"/>
                <a:gridCol w="1007390"/>
                <a:gridCol w="1518834"/>
                <a:gridCol w="4857750"/>
              </a:tblGrid>
              <a:tr h="52493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</a:t>
                      </a:r>
                      <a:endParaRPr lang="en-US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date</a:t>
                      </a:r>
                      <a:endParaRPr lang="en-US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Title</a:t>
                      </a:r>
                      <a:endParaRPr lang="en-US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Summary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</a:tr>
              <a:tr h="129327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27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Dec</a:t>
                      </a:r>
                      <a:r>
                        <a:rPr lang="fr-F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11 '11</a:t>
                      </a:r>
                      <a:r>
                        <a:rPr lang="fr-FR" dirty="0" smtClean="0"/>
                        <a:t/>
                      </a:r>
                      <a:br>
                        <a:rPr lang="fr-FR" dirty="0" smtClean="0"/>
                      </a:br>
                      <a:r>
                        <a:rPr lang="fr-FR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 12:42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Efficient </a:t>
                      </a:r>
                      <a:r>
                        <a:rPr lang="en-US" sz="18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Sharded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Positional Indexer</a:t>
                      </a:r>
                      <a:endParaRPr lang="en-US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For </a:t>
                      </a:r>
                      <a:r>
                        <a:rPr lang="en-US" sz="1800" b="0" i="0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frequent terms 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such as </a:t>
                      </a:r>
                      <a:r>
                        <a:rPr lang="en-US" sz="1800" b="0" i="0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"the"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the reducer output record </a:t>
                      </a:r>
                      <a:r>
                        <a:rPr lang="en-US" sz="1800" b="0" i="0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may exceed the memory 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limit of the JVM,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Hadoop keeps the whole record (in this case the whole postings list for "the") in memory before sending it to disk. </a:t>
                      </a:r>
                    </a:p>
                    <a:p>
                      <a:pPr algn="l"/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One way to avoid such error is to partition these large postings into </a:t>
                      </a:r>
                      <a:r>
                        <a:rPr lang="en-US" sz="1800" b="0" i="0" kern="1200" dirty="0" smtClean="0">
                          <a:solidFill>
                            <a:schemeClr val="accent5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manageable sized chunks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and output several records for the same key (the word "the").</a:t>
                      </a:r>
                      <a:endParaRPr lang="en-US" i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628650" y="4874898"/>
            <a:ext cx="71797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</a:rPr>
              <a:t>#27: </a:t>
            </a:r>
            <a:r>
              <a:rPr lang="en-US" sz="1200" u="sng" dirty="0">
                <a:hlinkClick r:id="rId2"/>
              </a:rPr>
              <a:t>http://www.cs.cmu.edu/~lezhao/TA/2010/HW2</a:t>
            </a:r>
            <a:r>
              <a:rPr lang="en-US" sz="1200" u="sng" dirty="0" smtClean="0">
                <a:hlinkClick r:id="rId2"/>
              </a:rPr>
              <a:t>/</a:t>
            </a:r>
            <a:r>
              <a:rPr lang="en-US" sz="1200" u="sng" dirty="0" smtClean="0"/>
              <a:t> </a:t>
            </a:r>
            <a:endParaRPr lang="en-US" sz="1200" dirty="0" smtClean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5937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Operation test </a:t>
            </a:r>
            <a:r>
              <a:rPr lang="en-US" dirty="0" smtClean="0">
                <a:solidFill>
                  <a:schemeClr val="accent5"/>
                </a:solidFill>
              </a:rPr>
              <a:t>environments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Standalone &amp; Pseudo-distributed mode </a:t>
            </a:r>
            <a:r>
              <a:rPr lang="en-US" dirty="0"/>
              <a:t/>
            </a:r>
            <a:br>
              <a:rPr lang="en-US" dirty="0"/>
            </a:br>
            <a:r>
              <a:rPr lang="en-US" sz="2400" dirty="0" smtClean="0"/>
              <a:t>- 	‘14 MacBook Pro, </a:t>
            </a:r>
            <a:r>
              <a:rPr lang="en-US" sz="2400" dirty="0"/>
              <a:t>2.8 GHz Intel Core i5</a:t>
            </a:r>
            <a:br>
              <a:rPr lang="en-US" sz="2400" dirty="0"/>
            </a:br>
            <a:r>
              <a:rPr lang="en-US" sz="2400" dirty="0" smtClean="0"/>
              <a:t>  	</a:t>
            </a:r>
            <a:r>
              <a:rPr lang="de-DE" sz="2400" dirty="0" smtClean="0"/>
              <a:t>8GB </a:t>
            </a:r>
            <a:r>
              <a:rPr lang="de-DE" sz="2400" dirty="0"/>
              <a:t>1600 MHz </a:t>
            </a:r>
            <a:r>
              <a:rPr lang="de-DE" sz="2400" dirty="0" smtClean="0"/>
              <a:t>DDR3, </a:t>
            </a:r>
            <a:r>
              <a:rPr lang="en-US" sz="2400" dirty="0" smtClean="0"/>
              <a:t>500GB HDD</a:t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- </a:t>
            </a:r>
            <a:r>
              <a:rPr lang="en-US" sz="2400" dirty="0"/>
              <a:t>	</a:t>
            </a:r>
            <a:r>
              <a:rPr lang="en-US" sz="2400" dirty="0" smtClean="0"/>
              <a:t>‘12 </a:t>
            </a:r>
            <a:r>
              <a:rPr lang="en-US" sz="2400" dirty="0"/>
              <a:t>MacBook </a:t>
            </a:r>
            <a:r>
              <a:rPr lang="en-US" sz="2400" dirty="0" smtClean="0"/>
              <a:t>Air 1.4, </a:t>
            </a:r>
            <a:r>
              <a:rPr lang="en-US" sz="2400" dirty="0"/>
              <a:t>GHz Intel Core i5</a:t>
            </a:r>
            <a:br>
              <a:rPr lang="en-US" sz="2400" dirty="0"/>
            </a:br>
            <a:r>
              <a:rPr lang="en-US" sz="2400" dirty="0"/>
              <a:t>  	</a:t>
            </a:r>
            <a:r>
              <a:rPr lang="de-DE" sz="2400" dirty="0"/>
              <a:t>4</a:t>
            </a:r>
            <a:r>
              <a:rPr lang="de-DE" sz="2400" dirty="0" smtClean="0"/>
              <a:t>GB </a:t>
            </a:r>
            <a:r>
              <a:rPr lang="de-DE" sz="2400" dirty="0"/>
              <a:t>1600 MHz </a:t>
            </a:r>
            <a:r>
              <a:rPr lang="de-DE" sz="2400" dirty="0" smtClean="0"/>
              <a:t>DDR3, </a:t>
            </a:r>
            <a:r>
              <a:rPr lang="en-US" sz="2400" dirty="0" smtClean="0"/>
              <a:t>256GB HDD</a:t>
            </a:r>
            <a:br>
              <a:rPr lang="en-US" sz="2400" dirty="0" smtClean="0"/>
            </a:br>
            <a:endParaRPr lang="en-US" sz="2400" dirty="0" smtClean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Fully-distributed mode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400" dirty="0" smtClean="0"/>
              <a:t>- 	Raspberry Pi 2 Model B (3 nodes)</a:t>
            </a:r>
            <a:br>
              <a:rPr lang="en-US" sz="2400" dirty="0" smtClean="0"/>
            </a:br>
            <a:r>
              <a:rPr lang="en-US" sz="2400" dirty="0" smtClean="0"/>
              <a:t>	A quad-core </a:t>
            </a:r>
            <a:r>
              <a:rPr lang="en-US" sz="2400" dirty="0"/>
              <a:t>ARM Cortex-A7 </a:t>
            </a:r>
            <a:r>
              <a:rPr lang="en-US" sz="2400" dirty="0" smtClean="0"/>
              <a:t>CPU (1Ghz Overclock)</a:t>
            </a:r>
            <a:br>
              <a:rPr lang="en-US" sz="2400" dirty="0" smtClean="0"/>
            </a:br>
            <a:r>
              <a:rPr lang="en-US" sz="2400" dirty="0" smtClean="0"/>
              <a:t>	</a:t>
            </a:r>
            <a:r>
              <a:rPr lang="en-US" sz="2400" dirty="0"/>
              <a:t>1GB </a:t>
            </a:r>
            <a:r>
              <a:rPr lang="en-US" sz="2400" dirty="0" smtClean="0"/>
              <a:t>500MHz SDRAM, 64GB HDD, 100Mbps Ethernet</a:t>
            </a:r>
            <a:endParaRPr lang="en-US" sz="2400" dirty="0"/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4416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Single node </a:t>
            </a:r>
            <a:r>
              <a:rPr lang="en-US" dirty="0" smtClean="0"/>
              <a:t>Operation test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28650" y="6268536"/>
            <a:ext cx="716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12’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Air 1.4, GHz Intel Core i5,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4GB 1600 MHz DDR3,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256GB HDD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users profiles </a:t>
            </a:r>
            <a:r>
              <a:rPr lang="en-US" sz="2000" dirty="0" smtClean="0">
                <a:solidFill>
                  <a:schemeClr val="accent5"/>
                </a:solidFill>
              </a:rPr>
              <a:t>(1GB</a:t>
            </a:r>
            <a:r>
              <a:rPr lang="en-US" sz="2000" dirty="0">
                <a:solidFill>
                  <a:schemeClr val="accent5"/>
                </a:solidFill>
              </a:rPr>
              <a:t>)</a:t>
            </a:r>
          </a:p>
          <a:p>
            <a:r>
              <a:rPr lang="en-US" sz="2300" dirty="0"/>
              <a:t>Test program: average users’ age based on </a:t>
            </a:r>
            <a:r>
              <a:rPr lang="en-US" sz="2300" dirty="0" smtClean="0"/>
              <a:t>countries</a:t>
            </a:r>
          </a:p>
          <a:p>
            <a:r>
              <a:rPr lang="en-US" sz="2000" dirty="0" smtClean="0">
                <a:solidFill>
                  <a:schemeClr val="accent5"/>
                </a:solidFill>
              </a:rPr>
              <a:t>1 Mapper &amp; 1 Reducer </a:t>
            </a:r>
            <a:r>
              <a:rPr lang="en-US" sz="2000" dirty="0" smtClean="0"/>
              <a:t>for </a:t>
            </a:r>
            <a:r>
              <a:rPr lang="en-US" sz="2000" dirty="0"/>
              <a:t>Standalone </a:t>
            </a:r>
            <a:r>
              <a:rPr lang="en-US" sz="2000" dirty="0" smtClean="0"/>
              <a:t>mode</a:t>
            </a:r>
          </a:p>
          <a:p>
            <a:r>
              <a:rPr lang="en-US" sz="2000" dirty="0">
                <a:solidFill>
                  <a:schemeClr val="accent5"/>
                </a:solidFill>
              </a:rPr>
              <a:t>2</a:t>
            </a:r>
            <a:r>
              <a:rPr lang="en-US" sz="2000" dirty="0" smtClean="0">
                <a:solidFill>
                  <a:schemeClr val="accent5"/>
                </a:solidFill>
              </a:rPr>
              <a:t> </a:t>
            </a:r>
            <a:r>
              <a:rPr lang="en-US" sz="2000" dirty="0">
                <a:solidFill>
                  <a:schemeClr val="accent5"/>
                </a:solidFill>
              </a:rPr>
              <a:t>Mapper &amp; </a:t>
            </a:r>
            <a:r>
              <a:rPr lang="en-US" sz="2000" dirty="0" smtClean="0">
                <a:solidFill>
                  <a:schemeClr val="accent5"/>
                </a:solidFill>
              </a:rPr>
              <a:t>2 </a:t>
            </a:r>
            <a:r>
              <a:rPr lang="en-US" sz="2000" dirty="0">
                <a:solidFill>
                  <a:schemeClr val="accent5"/>
                </a:solidFill>
              </a:rPr>
              <a:t>Reducer </a:t>
            </a:r>
            <a:r>
              <a:rPr lang="en-US" sz="2000" dirty="0"/>
              <a:t>for </a:t>
            </a:r>
            <a:r>
              <a:rPr lang="en-US" sz="2000" dirty="0" smtClean="0"/>
              <a:t>Pseudo-distributed mode</a:t>
            </a:r>
            <a:endParaRPr lang="en-US" sz="2000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563729"/>
              </p:ext>
            </p:extLst>
          </p:nvPr>
        </p:nvGraphicFramePr>
        <p:xfrm>
          <a:off x="719590" y="2953568"/>
          <a:ext cx="3474999" cy="31607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8345"/>
                <a:gridCol w="1248937"/>
                <a:gridCol w="1527717"/>
              </a:tblGrid>
              <a:tr h="478545">
                <a:tc rowSpan="2"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Split size</a:t>
                      </a:r>
                      <a:br>
                        <a:rPr lang="en-US" sz="20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(MB)</a:t>
                      </a:r>
                      <a:endParaRPr lang="en-US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Running time(s)</a:t>
                      </a:r>
                      <a:endParaRPr lang="en-US" sz="20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651975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Stand</a:t>
                      </a:r>
                      <a:br>
                        <a:rPr lang="en-US" sz="2000" b="1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alone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Pseudo</a:t>
                      </a:r>
                      <a:br>
                        <a:rPr lang="en-US" sz="2000" b="1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distributed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172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199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32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87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112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64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46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89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128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28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54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256</a:t>
                      </a:r>
                      <a:endParaRPr 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25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71</a:t>
                      </a:r>
                      <a:endParaRPr lang="en-US" sz="20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1338192594"/>
              </p:ext>
            </p:extLst>
          </p:nvPr>
        </p:nvGraphicFramePr>
        <p:xfrm>
          <a:off x="4381500" y="2896915"/>
          <a:ext cx="4133850" cy="33462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8288344" y="5388479"/>
            <a:ext cx="6479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Split </a:t>
            </a:r>
          </a:p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size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331033" y="2623397"/>
            <a:ext cx="16722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Running time(s)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3471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Fully-distributed</a:t>
            </a:r>
            <a:r>
              <a:rPr lang="en-US" dirty="0" smtClean="0"/>
              <a:t> Operation test</a:t>
            </a:r>
            <a:endParaRPr lang="en-US" dirty="0"/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2521450"/>
              </p:ext>
            </p:extLst>
          </p:nvPr>
        </p:nvGraphicFramePr>
        <p:xfrm>
          <a:off x="1013969" y="4715851"/>
          <a:ext cx="7116061" cy="13319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8535"/>
                <a:gridCol w="1311966"/>
                <a:gridCol w="1126390"/>
                <a:gridCol w="1126390"/>
                <a:gridCol w="1126390"/>
                <a:gridCol w="1126390"/>
              </a:tblGrid>
              <a:tr h="539487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Split size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32MB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64MB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128MB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256MB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</a:tr>
              <a:tr h="350520">
                <a:tc rowSpan="2">
                  <a:txBody>
                    <a:bodyPr/>
                    <a:lstStyle/>
                    <a:p>
                      <a:pPr algn="ctr"/>
                      <a:r>
                        <a:rPr lang="en-US" sz="1900" b="1" dirty="0" smtClean="0">
                          <a:solidFill>
                            <a:schemeClr val="bg1"/>
                          </a:solidFill>
                        </a:rPr>
                        <a:t>Running</a:t>
                      </a:r>
                      <a:r>
                        <a:rPr lang="en-US" sz="1900" b="1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  <a:p>
                      <a:pPr algn="ctr"/>
                      <a:r>
                        <a:rPr lang="en-US" sz="1900" b="1" baseline="0" dirty="0" smtClean="0">
                          <a:solidFill>
                            <a:schemeClr val="bg1"/>
                          </a:solidFill>
                        </a:rPr>
                        <a:t>time</a:t>
                      </a:r>
                      <a:endParaRPr lang="en-US" sz="1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 smtClean="0">
                          <a:solidFill>
                            <a:schemeClr val="bg1"/>
                          </a:solidFill>
                        </a:rPr>
                        <a:t>6 Mapper</a:t>
                      </a:r>
                      <a:endParaRPr lang="en-US" sz="1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375s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396s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442s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b="1" dirty="0" smtClean="0">
                          <a:solidFill>
                            <a:schemeClr val="tx1"/>
                          </a:solidFill>
                        </a:rPr>
                        <a:t>548</a:t>
                      </a:r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50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 smtClean="0">
                          <a:solidFill>
                            <a:schemeClr val="bg1"/>
                          </a:solidFill>
                        </a:rPr>
                        <a:t>12 Mapper</a:t>
                      </a:r>
                      <a:endParaRPr lang="en-US" sz="1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313s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296s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350s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b="1" dirty="0" smtClean="0">
                          <a:solidFill>
                            <a:schemeClr val="tx1"/>
                          </a:solidFill>
                        </a:rPr>
                        <a:t>557</a:t>
                      </a:r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1" name="Rectangle 20"/>
          <p:cNvSpPr/>
          <p:nvPr/>
        </p:nvSpPr>
        <p:spPr>
          <a:xfrm>
            <a:off x="628650" y="1280551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/>
              <a:t>Input: </a:t>
            </a:r>
            <a:r>
              <a:rPr lang="en-US" sz="2300" dirty="0" err="1"/>
              <a:t>StackOverflow’s</a:t>
            </a:r>
            <a:r>
              <a:rPr lang="en-US" sz="2300" dirty="0"/>
              <a:t> users profiles </a:t>
            </a:r>
            <a:r>
              <a:rPr lang="en-US" sz="2000" dirty="0">
                <a:solidFill>
                  <a:schemeClr val="accent5"/>
                </a:solidFill>
              </a:rPr>
              <a:t>(</a:t>
            </a:r>
            <a:r>
              <a:rPr lang="en-US" sz="2000" dirty="0" smtClean="0">
                <a:solidFill>
                  <a:schemeClr val="accent5"/>
                </a:solidFill>
              </a:rPr>
              <a:t>1GB)</a:t>
            </a:r>
            <a:endParaRPr lang="en-US" sz="2300" spc="-150" dirty="0" smtClean="0"/>
          </a:p>
          <a:p>
            <a:pPr>
              <a:tabLst>
                <a:tab pos="5800725" algn="l"/>
              </a:tabLst>
            </a:pPr>
            <a:r>
              <a:rPr lang="en-US" sz="2300" dirty="0" smtClean="0"/>
              <a:t>Test program: average users’ age based on countries</a:t>
            </a:r>
            <a:endParaRPr lang="en-US" sz="2000" spc="-150" dirty="0">
              <a:solidFill>
                <a:schemeClr val="accent5"/>
              </a:solidFill>
            </a:endParaRPr>
          </a:p>
        </p:txBody>
      </p:sp>
      <p:graphicFrame>
        <p:nvGraphicFramePr>
          <p:cNvPr id="19" name="Chart 18"/>
          <p:cNvGraphicFramePr/>
          <p:nvPr>
            <p:extLst>
              <p:ext uri="{D42A27DB-BD31-4B8C-83A1-F6EECF244321}">
                <p14:modId xmlns:p14="http://schemas.microsoft.com/office/powerpoint/2010/main" val="1808217741"/>
              </p:ext>
            </p:extLst>
          </p:nvPr>
        </p:nvGraphicFramePr>
        <p:xfrm>
          <a:off x="972860" y="2072442"/>
          <a:ext cx="7226450" cy="26055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465951" y="6099244"/>
            <a:ext cx="83556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tabLst>
                <a:tab pos="4714875" algn="l"/>
              </a:tabLst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Raspberry Pi 2 Model B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(3 nodes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quad-core ARM Cortex-A7 CPU (1Ghz Overclock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/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1GB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500MHz SDRAM, 64GB HDD, 100Mbps Ethernet</a:t>
            </a: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8123568"/>
              </p:ext>
            </p:extLst>
          </p:nvPr>
        </p:nvGraphicFramePr>
        <p:xfrm>
          <a:off x="1742662" y="7457083"/>
          <a:ext cx="5658676" cy="2407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6828"/>
                <a:gridCol w="1187962"/>
                <a:gridCol w="1187962"/>
                <a:gridCol w="1187962"/>
                <a:gridCol w="1187962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800MHz</a:t>
                      </a:r>
                    </a:p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(6M6R)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32MB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64MB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128MB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256MB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1st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8m28s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8m32s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10m0s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12m46s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2nd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8m35s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8m44s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9m58s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12m14s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3rd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8m33s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8m59s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10m13s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13m38s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Avg</a:t>
                      </a:r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8m32s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8m45s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10m4s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12m53s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24" name="Group 23"/>
          <p:cNvGrpSpPr/>
          <p:nvPr/>
        </p:nvGrpSpPr>
        <p:grpSpPr>
          <a:xfrm>
            <a:off x="7755043" y="7141274"/>
            <a:ext cx="2533319" cy="3713552"/>
            <a:chOff x="7755043" y="6944053"/>
            <a:chExt cx="2533319" cy="3713552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30634" y="6944053"/>
              <a:ext cx="815285" cy="815285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30635" y="8235761"/>
              <a:ext cx="815285" cy="815285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30634" y="9527463"/>
              <a:ext cx="815285" cy="815285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986106" y="8403205"/>
              <a:ext cx="529244" cy="480391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9249230" y="7704866"/>
              <a:ext cx="9780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[master</a:t>
              </a:r>
              <a:r>
                <a:rPr lang="en-US" altLang="ko-KR" dirty="0" smtClean="0"/>
                <a:t>]</a:t>
              </a:r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9188189" y="8996571"/>
              <a:ext cx="11001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</a:t>
              </a:r>
              <a:r>
                <a:rPr lang="en-US" smtClean="0"/>
                <a:t>worker1]</a:t>
              </a:r>
              <a:endParaRPr lang="en-US" dirty="0" smtClean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9188189" y="10288273"/>
              <a:ext cx="11001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</a:t>
              </a:r>
              <a:r>
                <a:rPr lang="en-US" smtClean="0"/>
                <a:t>worker2]</a:t>
              </a:r>
              <a:endParaRPr lang="en-US" dirty="0" smtClean="0"/>
            </a:p>
          </p:txBody>
        </p:sp>
        <p:cxnSp>
          <p:nvCxnSpPr>
            <p:cNvPr id="32" name="Straight Arrow Connector 31"/>
            <p:cNvCxnSpPr/>
            <p:nvPr/>
          </p:nvCxnSpPr>
          <p:spPr>
            <a:xfrm flipV="1">
              <a:off x="8515350" y="7351696"/>
              <a:ext cx="815284" cy="1291705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8515350" y="8643401"/>
              <a:ext cx="815285" cy="3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>
              <a:off x="8515350" y="8643401"/>
              <a:ext cx="815284" cy="1291705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7755043" y="9573516"/>
              <a:ext cx="10654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100Mbps</a:t>
              </a:r>
            </a:p>
            <a:p>
              <a:pPr algn="ctr"/>
              <a:r>
                <a:rPr lang="en-US" dirty="0"/>
                <a:t>E</a:t>
              </a:r>
              <a:r>
                <a:rPr lang="en-US" dirty="0" smtClean="0"/>
                <a:t>thernet</a:t>
              </a:r>
              <a:endParaRPr lang="en-US" dirty="0"/>
            </a:p>
          </p:txBody>
        </p:sp>
        <p:cxnSp>
          <p:nvCxnSpPr>
            <p:cNvPr id="37" name="Curved Connector 36"/>
            <p:cNvCxnSpPr/>
            <p:nvPr/>
          </p:nvCxnSpPr>
          <p:spPr>
            <a:xfrm rot="5400000" flipH="1" flipV="1">
              <a:off x="8349353" y="9147020"/>
              <a:ext cx="357405" cy="331245"/>
            </a:xfrm>
            <a:prstGeom prst="curved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/>
          <p:cNvSpPr txBox="1"/>
          <p:nvPr/>
        </p:nvSpPr>
        <p:spPr>
          <a:xfrm>
            <a:off x="7807487" y="3849027"/>
            <a:ext cx="6479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Split </a:t>
            </a:r>
          </a:p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size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325844" y="2132196"/>
            <a:ext cx="10118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endParaRPr lang="en-US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7313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74688" y="4589464"/>
            <a:ext cx="7886700" cy="1500187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And if you want to know more technical information,</a:t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lease enter to our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GitHub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repository.</a:t>
            </a:r>
          </a:p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/I-SURF-Hadoop/MapReduce</a:t>
            </a:r>
          </a:p>
        </p:txBody>
      </p:sp>
    </p:spTree>
    <p:extLst>
      <p:ext uri="{BB962C8B-B14F-4D97-AF65-F5344CB8AC3E}">
        <p14:creationId xmlns:p14="http://schemas.microsoft.com/office/powerpoint/2010/main" val="186391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/>
              <a:t>does MapReduce </a:t>
            </a:r>
            <a:r>
              <a:rPr lang="en-US" dirty="0" smtClean="0"/>
              <a:t>really work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487905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MapReduce work?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3819" y="1348964"/>
            <a:ext cx="54856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 smtClean="0">
                <a:solidFill>
                  <a:schemeClr val="accent5"/>
                </a:solidFill>
              </a:rPr>
              <a:t>The cat sees the dog, and the dog sees the 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289788" y="4489753"/>
            <a:ext cx="1282211" cy="910636"/>
            <a:chOff x="3794137" y="5623537"/>
            <a:chExt cx="1282211" cy="910636"/>
          </a:xfrm>
        </p:grpSpPr>
        <p:sp>
          <p:nvSpPr>
            <p:cNvPr id="67" name="Rectangle 66"/>
            <p:cNvSpPr/>
            <p:nvPr/>
          </p:nvSpPr>
          <p:spPr>
            <a:xfrm>
              <a:off x="3794137" y="5623537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3794137" y="6078855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4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289788" y="2673325"/>
            <a:ext cx="1282212" cy="1365955"/>
            <a:chOff x="3875344" y="3802264"/>
            <a:chExt cx="1282212" cy="1365955"/>
          </a:xfrm>
        </p:grpSpPr>
        <p:sp>
          <p:nvSpPr>
            <p:cNvPr id="69" name="Rectangle 68"/>
            <p:cNvSpPr/>
            <p:nvPr/>
          </p:nvSpPr>
          <p:spPr>
            <a:xfrm>
              <a:off x="3875345" y="4257583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3875344" y="4712901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3875345" y="3802264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73" name="Straight Arrow Connector 72"/>
          <p:cNvCxnSpPr>
            <a:endCxn id="69" idx="1"/>
          </p:cNvCxnSpPr>
          <p:nvPr/>
        </p:nvCxnSpPr>
        <p:spPr>
          <a:xfrm>
            <a:off x="2046486" y="2697991"/>
            <a:ext cx="1243303" cy="658312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4924362" y="2111454"/>
            <a:ext cx="29348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[ Reduce Phase </a:t>
            </a:r>
            <a:r>
              <a:rPr lang="en-US" sz="3200" dirty="0" smtClean="0"/>
              <a:t>]</a:t>
            </a:r>
            <a:endParaRPr lang="en-US" sz="3200" dirty="0"/>
          </a:p>
        </p:txBody>
      </p:sp>
      <p:sp>
        <p:nvSpPr>
          <p:cNvPr id="27" name="TextBox 26"/>
          <p:cNvSpPr txBox="1"/>
          <p:nvPr/>
        </p:nvSpPr>
        <p:spPr>
          <a:xfrm>
            <a:off x="4924362" y="2908757"/>
            <a:ext cx="359098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When </a:t>
            </a:r>
            <a:r>
              <a:rPr lang="en-US" sz="2000" dirty="0"/>
              <a:t>a </a:t>
            </a:r>
            <a:r>
              <a:rPr lang="en-US" sz="2000" dirty="0">
                <a:solidFill>
                  <a:schemeClr val="accent5"/>
                </a:solidFill>
              </a:rPr>
              <a:t>reduce worker</a:t>
            </a:r>
            <a:r>
              <a:rPr lang="en-US" sz="2000" dirty="0"/>
              <a:t> has read all </a:t>
            </a:r>
            <a:r>
              <a:rPr lang="en-US" sz="2000" dirty="0" smtClean="0"/>
              <a:t>intermediate </a:t>
            </a:r>
            <a:r>
              <a:rPr lang="en-US" sz="2000" dirty="0"/>
              <a:t>data, </a:t>
            </a:r>
            <a:r>
              <a:rPr lang="en-US" sz="2000" dirty="0">
                <a:solidFill>
                  <a:schemeClr val="accent5"/>
                </a:solidFill>
              </a:rPr>
              <a:t>it sorts </a:t>
            </a:r>
            <a:r>
              <a:rPr lang="en-US" sz="2000" dirty="0" smtClean="0"/>
              <a:t>them </a:t>
            </a:r>
            <a:r>
              <a:rPr lang="en-US" sz="2000" dirty="0"/>
              <a:t>by the intermediate </a:t>
            </a:r>
            <a:r>
              <a:rPr lang="en-US" sz="2000" dirty="0" smtClean="0"/>
              <a:t>keys. </a:t>
            </a:r>
          </a:p>
          <a:p>
            <a:endParaRPr lang="en-US" sz="2000" dirty="0"/>
          </a:p>
          <a:p>
            <a:r>
              <a:rPr lang="en-US" sz="2000" dirty="0" smtClean="0"/>
              <a:t> The </a:t>
            </a:r>
            <a:r>
              <a:rPr lang="en-US" sz="2000" dirty="0"/>
              <a:t>reduce worker iterates </a:t>
            </a:r>
            <a:r>
              <a:rPr lang="en-US" sz="2000" dirty="0" smtClean="0"/>
              <a:t>the </a:t>
            </a:r>
            <a:r>
              <a:rPr lang="en-US" sz="2000" dirty="0"/>
              <a:t>sorted </a:t>
            </a:r>
            <a:r>
              <a:rPr lang="en-US" sz="2000" dirty="0" smtClean="0"/>
              <a:t>intermediate </a:t>
            </a:r>
            <a:r>
              <a:rPr lang="en-US" sz="2000" dirty="0"/>
              <a:t>data and for each </a:t>
            </a:r>
            <a:r>
              <a:rPr lang="en-US" sz="2000" dirty="0">
                <a:solidFill>
                  <a:schemeClr val="accent5"/>
                </a:solidFill>
              </a:rPr>
              <a:t>unique intermediate key</a:t>
            </a:r>
            <a:r>
              <a:rPr lang="en-US" sz="2000" dirty="0"/>
              <a:t> </a:t>
            </a:r>
            <a:r>
              <a:rPr lang="en-US" sz="2000" dirty="0" smtClean="0"/>
              <a:t>encountered</a:t>
            </a:r>
            <a:r>
              <a:rPr lang="en-US" sz="2000" dirty="0"/>
              <a:t>, it passes the key and the </a:t>
            </a:r>
            <a:r>
              <a:rPr lang="en-US" sz="2000" dirty="0" smtClean="0"/>
              <a:t>values </a:t>
            </a:r>
            <a:r>
              <a:rPr lang="en-US" sz="2000" dirty="0"/>
              <a:t>to the user’s </a:t>
            </a:r>
            <a:r>
              <a:rPr lang="en-US" sz="2000" i="1" dirty="0">
                <a:solidFill>
                  <a:schemeClr val="accent5"/>
                </a:solidFill>
              </a:rPr>
              <a:t>Reduce </a:t>
            </a:r>
            <a:r>
              <a:rPr lang="en-US" sz="2000" dirty="0" smtClean="0">
                <a:solidFill>
                  <a:schemeClr val="accent5"/>
                </a:solidFill>
              </a:rPr>
              <a:t>function</a:t>
            </a:r>
            <a:r>
              <a:rPr lang="en-US" sz="2000" dirty="0"/>
              <a:t>. </a:t>
            </a:r>
            <a:endParaRPr lang="en-US" sz="2000" baseline="30000" dirty="0"/>
          </a:p>
        </p:txBody>
      </p:sp>
      <p:cxnSp>
        <p:nvCxnSpPr>
          <p:cNvPr id="75" name="Straight Arrow Connector 74"/>
          <p:cNvCxnSpPr/>
          <p:nvPr/>
        </p:nvCxnSpPr>
        <p:spPr>
          <a:xfrm>
            <a:off x="2046486" y="3451334"/>
            <a:ext cx="1243301" cy="1489226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51" idx="3"/>
            <a:endCxn id="69" idx="1"/>
          </p:cNvCxnSpPr>
          <p:nvPr/>
        </p:nvCxnSpPr>
        <p:spPr>
          <a:xfrm flipV="1">
            <a:off x="2046487" y="3356303"/>
            <a:ext cx="1243302" cy="158425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V="1">
            <a:off x="2065940" y="4940560"/>
            <a:ext cx="1223847" cy="113829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Group 83"/>
          <p:cNvGrpSpPr/>
          <p:nvPr/>
        </p:nvGrpSpPr>
        <p:grpSpPr>
          <a:xfrm>
            <a:off x="764275" y="2108080"/>
            <a:ext cx="1282212" cy="4426094"/>
            <a:chOff x="764275" y="2108080"/>
            <a:chExt cx="1282212" cy="4426094"/>
          </a:xfrm>
        </p:grpSpPr>
        <p:grpSp>
          <p:nvGrpSpPr>
            <p:cNvPr id="44" name="Group 43"/>
            <p:cNvGrpSpPr/>
            <p:nvPr/>
          </p:nvGrpSpPr>
          <p:grpSpPr>
            <a:xfrm>
              <a:off x="764275" y="2108080"/>
              <a:ext cx="1282212" cy="1821273"/>
              <a:chOff x="3930893" y="2105958"/>
              <a:chExt cx="1282212" cy="2274276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3930894" y="2105958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cat,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3930893" y="2674527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dog,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3930893" y="3243096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sees,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3930893" y="3811665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the, 2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764275" y="4257582"/>
              <a:ext cx="1282212" cy="2276592"/>
              <a:chOff x="3930893" y="4203361"/>
              <a:chExt cx="1282212" cy="2276592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3930894" y="4658680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cat,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3930893" y="5113998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dog,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3930893" y="5569317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sees,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3930893" y="6024635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the, 2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3930894" y="4203361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and,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</p:grpSp>
      </p:grpSp>
      <p:sp>
        <p:nvSpPr>
          <p:cNvPr id="29" name="TextBox 28"/>
          <p:cNvSpPr txBox="1"/>
          <p:nvPr/>
        </p:nvSpPr>
        <p:spPr>
          <a:xfrm>
            <a:off x="2557248" y="2080890"/>
            <a:ext cx="1032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Shuffling</a:t>
            </a:r>
          </a:p>
        </p:txBody>
      </p:sp>
      <p:cxnSp>
        <p:nvCxnSpPr>
          <p:cNvPr id="30" name="Curved Connector 29"/>
          <p:cNvCxnSpPr/>
          <p:nvPr/>
        </p:nvCxnSpPr>
        <p:spPr>
          <a:xfrm rot="5400000" flipH="1" flipV="1">
            <a:off x="2626588" y="2485094"/>
            <a:ext cx="488536" cy="405440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202640" y="6159996"/>
            <a:ext cx="2646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5"/>
                </a:solidFill>
              </a:rPr>
              <a:t>Two </a:t>
            </a:r>
            <a:r>
              <a:rPr lang="en-US" b="1" dirty="0" smtClean="0"/>
              <a:t>independent</a:t>
            </a:r>
            <a:r>
              <a:rPr lang="en-US" b="1" dirty="0" smtClean="0">
                <a:solidFill>
                  <a:schemeClr val="accent5"/>
                </a:solidFill>
              </a:rPr>
              <a:t> reducer</a:t>
            </a:r>
            <a:endParaRPr lang="en-US" b="1" dirty="0" smtClean="0"/>
          </a:p>
        </p:txBody>
      </p:sp>
      <p:cxnSp>
        <p:nvCxnSpPr>
          <p:cNvPr id="32" name="Curved Connector 31"/>
          <p:cNvCxnSpPr/>
          <p:nvPr/>
        </p:nvCxnSpPr>
        <p:spPr>
          <a:xfrm rot="16200000" flipV="1">
            <a:off x="3639518" y="5567755"/>
            <a:ext cx="624687" cy="55979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636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Outline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>
              <a:buFont typeface="Arial" charset="0"/>
              <a:buChar char="•"/>
            </a:pPr>
            <a:r>
              <a:rPr lang="en-US" dirty="0" smtClean="0"/>
              <a:t> Introduction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What is </a:t>
            </a:r>
            <a:r>
              <a:rPr lang="en-US" dirty="0" smtClean="0">
                <a:solidFill>
                  <a:schemeClr val="accent5"/>
                </a:solidFill>
              </a:rPr>
              <a:t>MapReduce?</a:t>
            </a:r>
            <a:endParaRPr lang="ko-KR" alt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 How does MapReduce </a:t>
            </a:r>
            <a:r>
              <a:rPr lang="en-US" dirty="0" smtClean="0">
                <a:solidFill>
                  <a:schemeClr val="accent5"/>
                </a:solidFill>
              </a:rPr>
              <a:t>work?</a:t>
            </a:r>
            <a:endParaRPr 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Limitations </a:t>
            </a:r>
            <a:r>
              <a:rPr lang="en-US" dirty="0" smtClean="0"/>
              <a:t>of MapReduce</a:t>
            </a:r>
          </a:p>
          <a:p>
            <a:pPr>
              <a:buFont typeface="Arial" charset="0"/>
              <a:buChar char="•"/>
            </a:pPr>
            <a:r>
              <a:rPr lang="en-US" altLang="ko-KR" dirty="0" smtClean="0"/>
              <a:t> Objectives</a:t>
            </a:r>
            <a:endParaRPr lang="ko-KR" altLang="en-US" dirty="0" smtClean="0"/>
          </a:p>
          <a:p>
            <a:pPr>
              <a:buFont typeface="Arial" charset="0"/>
              <a:buChar char="•"/>
            </a:pPr>
            <a:r>
              <a:rPr lang="ko-KR" altLang="en-US" dirty="0"/>
              <a:t> </a:t>
            </a:r>
            <a:r>
              <a:rPr lang="en-US" smtClean="0"/>
              <a:t>Operation </a:t>
            </a:r>
            <a:r>
              <a:rPr lang="en-US" smtClean="0"/>
              <a:t>test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6870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MapReduce work?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6961" y="3078723"/>
            <a:ext cx="24705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[ Map Phase ]</a:t>
            </a:r>
            <a:endParaRPr lang="en-US" sz="3200" dirty="0"/>
          </a:p>
        </p:txBody>
      </p:sp>
      <p:sp>
        <p:nvSpPr>
          <p:cNvPr id="15" name="Rectangle 14"/>
          <p:cNvSpPr/>
          <p:nvPr/>
        </p:nvSpPr>
        <p:spPr>
          <a:xfrm>
            <a:off x="7233139" y="3502622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cat,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233139" y="424631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dog,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233138" y="505476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sees,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233138" y="586321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the, 2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412728" y="2389915"/>
            <a:ext cx="2212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Combining &amp; Sorting 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3819" y="1348964"/>
            <a:ext cx="55356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smtClean="0">
                <a:solidFill>
                  <a:schemeClr val="accent5"/>
                </a:solidFill>
              </a:rPr>
              <a:t>The </a:t>
            </a:r>
            <a:r>
              <a:rPr lang="en-US" sz="2200" i="1" dirty="0" smtClean="0">
                <a:solidFill>
                  <a:schemeClr val="accent5"/>
                </a:solidFill>
              </a:rPr>
              <a:t>cat sees the dog, and the dog sees the </a:t>
            </a:r>
            <a:r>
              <a:rPr lang="en-US" sz="2200" i="1" smtClean="0">
                <a:solidFill>
                  <a:schemeClr val="accent5"/>
                </a:solidFill>
              </a:rPr>
              <a:t>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cxnSp>
        <p:nvCxnSpPr>
          <p:cNvPr id="21" name="Straight Arrow Connector 20"/>
          <p:cNvCxnSpPr>
            <a:stCxn id="64" idx="3"/>
            <a:endCxn id="9" idx="1"/>
          </p:cNvCxnSpPr>
          <p:nvPr/>
        </p:nvCxnSpPr>
        <p:spPr>
          <a:xfrm>
            <a:off x="3731166" y="2510131"/>
            <a:ext cx="1021457" cy="892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64" idx="3"/>
            <a:endCxn id="11" idx="1"/>
          </p:cNvCxnSpPr>
          <p:nvPr/>
        </p:nvCxnSpPr>
        <p:spPr>
          <a:xfrm>
            <a:off x="3731166" y="2510131"/>
            <a:ext cx="1021457" cy="75261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64" idx="3"/>
            <a:endCxn id="12" idx="1"/>
          </p:cNvCxnSpPr>
          <p:nvPr/>
        </p:nvCxnSpPr>
        <p:spPr>
          <a:xfrm>
            <a:off x="3731166" y="2510131"/>
            <a:ext cx="1021456" cy="156106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64" idx="3"/>
            <a:endCxn id="13" idx="1"/>
          </p:cNvCxnSpPr>
          <p:nvPr/>
        </p:nvCxnSpPr>
        <p:spPr>
          <a:xfrm>
            <a:off x="3731166" y="2510131"/>
            <a:ext cx="1021456" cy="236951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64" idx="3"/>
            <a:endCxn id="14" idx="1"/>
          </p:cNvCxnSpPr>
          <p:nvPr/>
        </p:nvCxnSpPr>
        <p:spPr>
          <a:xfrm>
            <a:off x="3731166" y="2510131"/>
            <a:ext cx="1021455" cy="317796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1" idx="3"/>
            <a:endCxn id="15" idx="1"/>
          </p:cNvCxnSpPr>
          <p:nvPr/>
        </p:nvCxnSpPr>
        <p:spPr>
          <a:xfrm>
            <a:off x="6034834" y="3262742"/>
            <a:ext cx="1198305" cy="524165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4" idx="3"/>
            <a:endCxn id="16" idx="1"/>
          </p:cNvCxnSpPr>
          <p:nvPr/>
        </p:nvCxnSpPr>
        <p:spPr>
          <a:xfrm flipV="1">
            <a:off x="6034832" y="4530595"/>
            <a:ext cx="1198307" cy="115749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2" idx="3"/>
            <a:endCxn id="17" idx="1"/>
          </p:cNvCxnSpPr>
          <p:nvPr/>
        </p:nvCxnSpPr>
        <p:spPr>
          <a:xfrm>
            <a:off x="6034833" y="4071192"/>
            <a:ext cx="1198305" cy="126785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3" idx="3"/>
            <a:endCxn id="18" idx="1"/>
          </p:cNvCxnSpPr>
          <p:nvPr/>
        </p:nvCxnSpPr>
        <p:spPr>
          <a:xfrm>
            <a:off x="6034833" y="4879642"/>
            <a:ext cx="1198305" cy="126785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9" idx="3"/>
            <a:endCxn id="18" idx="1"/>
          </p:cNvCxnSpPr>
          <p:nvPr/>
        </p:nvCxnSpPr>
        <p:spPr>
          <a:xfrm>
            <a:off x="6034834" y="2519054"/>
            <a:ext cx="1198304" cy="362844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/>
          <p:nvPr/>
        </p:nvCxnSpPr>
        <p:spPr>
          <a:xfrm rot="5400000" flipH="1" flipV="1">
            <a:off x="6548536" y="2888076"/>
            <a:ext cx="635863" cy="432427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4752623" y="2234769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t</a:t>
            </a:r>
            <a:r>
              <a:rPr lang="en-US" sz="2400" dirty="0" smtClean="0">
                <a:solidFill>
                  <a:sysClr val="windowText" lastClr="000000"/>
                </a:solidFill>
              </a:rPr>
              <a:t>he,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52623" y="297845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cat,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752622" y="378690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sees,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752622" y="459535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752621" y="540380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dog,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628650" y="3663498"/>
            <a:ext cx="374455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MapReduce library </a:t>
            </a:r>
            <a:r>
              <a:rPr lang="en-US" sz="2000" dirty="0"/>
              <a:t>first splits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the input into </a:t>
            </a:r>
            <a:r>
              <a:rPr lang="en-US" sz="2000" i="1" dirty="0" smtClean="0">
                <a:solidFill>
                  <a:schemeClr val="accent5"/>
                </a:solidFill>
              </a:rPr>
              <a:t>M</a:t>
            </a:r>
            <a:r>
              <a:rPr lang="en-US" sz="2000" dirty="0" smtClean="0">
                <a:solidFill>
                  <a:schemeClr val="accent5"/>
                </a:solidFill>
              </a:rPr>
              <a:t> pieces. </a:t>
            </a:r>
          </a:p>
          <a:p>
            <a:endParaRPr lang="en-US" sz="2000" dirty="0" smtClean="0"/>
          </a:p>
          <a:p>
            <a:r>
              <a:rPr lang="en-US" sz="2000" dirty="0" smtClean="0"/>
              <a:t> A map worker processes these pieces using </a:t>
            </a:r>
            <a:r>
              <a:rPr lang="en-US" sz="2000" dirty="0" smtClean="0">
                <a:solidFill>
                  <a:schemeClr val="accent5"/>
                </a:solidFill>
              </a:rPr>
              <a:t>user-defined</a:t>
            </a:r>
            <a:r>
              <a:rPr lang="en-US" sz="2000" dirty="0" smtClean="0"/>
              <a:t> </a:t>
            </a:r>
            <a:r>
              <a:rPr lang="en-US" sz="2000" i="1" dirty="0" smtClean="0">
                <a:solidFill>
                  <a:schemeClr val="accent5"/>
                </a:solidFill>
              </a:rPr>
              <a:t>Map </a:t>
            </a:r>
            <a:r>
              <a:rPr lang="en-US" sz="2000" dirty="0" smtClean="0"/>
              <a:t>function. </a:t>
            </a:r>
            <a:r>
              <a:rPr lang="en-US" altLang="ko-KR" sz="2000" dirty="0" smtClean="0">
                <a:solidFill>
                  <a:schemeClr val="accent5"/>
                </a:solidFill>
              </a:rPr>
              <a:t>Intermediate key/value </a:t>
            </a:r>
            <a:r>
              <a:rPr lang="en-US" altLang="ko-KR" sz="2000" dirty="0" smtClean="0">
                <a:solidFill>
                  <a:srgbClr val="002060"/>
                </a:solidFill>
              </a:rPr>
              <a:t>pairs</a:t>
            </a:r>
            <a:r>
              <a:rPr lang="en-US" sz="2000" dirty="0">
                <a:solidFill>
                  <a:srgbClr val="002060"/>
                </a:solidFill>
              </a:rPr>
              <a:t> </a:t>
            </a:r>
            <a:r>
              <a:rPr lang="en-US" sz="2000" dirty="0" smtClean="0"/>
              <a:t>will be produced by this function.</a:t>
            </a:r>
            <a:endParaRPr lang="en-US" sz="2000" baseline="30000" dirty="0" smtClean="0"/>
          </a:p>
        </p:txBody>
      </p:sp>
      <p:sp>
        <p:nvSpPr>
          <p:cNvPr id="64" name="Rectangle 63"/>
          <p:cNvSpPr/>
          <p:nvPr/>
        </p:nvSpPr>
        <p:spPr>
          <a:xfrm>
            <a:off x="710712" y="2084157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 cat sees the dog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643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47775" y="2274838"/>
            <a:ext cx="66484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“There </a:t>
            </a:r>
            <a:r>
              <a:rPr lang="en-US" sz="2400" dirty="0"/>
              <a:t>was </a:t>
            </a:r>
            <a:r>
              <a:rPr lang="en-US" sz="2400" dirty="0">
                <a:solidFill>
                  <a:schemeClr val="accent5"/>
                </a:solidFill>
              </a:rPr>
              <a:t>5 </a:t>
            </a:r>
            <a:r>
              <a:rPr lang="en-US" sz="2400" dirty="0" err="1">
                <a:solidFill>
                  <a:schemeClr val="accent5"/>
                </a:solidFill>
              </a:rPr>
              <a:t>exabytes</a:t>
            </a:r>
            <a:r>
              <a:rPr lang="en-US" sz="2400" dirty="0">
                <a:solidFill>
                  <a:schemeClr val="accent5"/>
                </a:solidFill>
              </a:rPr>
              <a:t> </a:t>
            </a:r>
            <a:r>
              <a:rPr lang="en-US" sz="2400" dirty="0"/>
              <a:t>of information </a:t>
            </a:r>
            <a:r>
              <a:rPr lang="en-US" sz="2400" dirty="0" smtClean="0"/>
              <a:t>created </a:t>
            </a:r>
            <a:r>
              <a:rPr lang="en-US" sz="2400" dirty="0"/>
              <a:t>between the </a:t>
            </a:r>
            <a:r>
              <a:rPr lang="en-US" sz="2400" dirty="0">
                <a:solidFill>
                  <a:schemeClr val="accent5"/>
                </a:solidFill>
              </a:rPr>
              <a:t>dawn of civilization through </a:t>
            </a:r>
            <a:r>
              <a:rPr lang="en-US" sz="2400" dirty="0" smtClean="0">
                <a:solidFill>
                  <a:schemeClr val="accent5"/>
                </a:solidFill>
              </a:rPr>
              <a:t>2003</a:t>
            </a:r>
            <a:r>
              <a:rPr lang="en-US" sz="2400" dirty="0" smtClean="0"/>
              <a:t>, </a:t>
            </a:r>
          </a:p>
          <a:p>
            <a:pPr algn="ctr"/>
            <a:r>
              <a:rPr lang="en-US" sz="2400" dirty="0" smtClean="0"/>
              <a:t>But </a:t>
            </a:r>
            <a:r>
              <a:rPr lang="en-US" sz="2400" dirty="0"/>
              <a:t>that much information is now created </a:t>
            </a:r>
            <a:endParaRPr lang="en-US" sz="2400" dirty="0" smtClean="0"/>
          </a:p>
          <a:p>
            <a:pPr algn="ctr"/>
            <a:r>
              <a:rPr lang="en-US" sz="2400" dirty="0">
                <a:solidFill>
                  <a:schemeClr val="accent5"/>
                </a:solidFill>
              </a:rPr>
              <a:t>e</a:t>
            </a:r>
            <a:r>
              <a:rPr lang="en-US" sz="2400" dirty="0" smtClean="0">
                <a:solidFill>
                  <a:schemeClr val="accent5"/>
                </a:solidFill>
              </a:rPr>
              <a:t>very 2 </a:t>
            </a:r>
            <a:r>
              <a:rPr lang="en-US" sz="2400" dirty="0">
                <a:solidFill>
                  <a:schemeClr val="accent5"/>
                </a:solidFill>
              </a:rPr>
              <a:t>days</a:t>
            </a:r>
            <a:r>
              <a:rPr lang="en-US" sz="2400" dirty="0"/>
              <a:t>, and the pace is increasing</a:t>
            </a:r>
            <a:r>
              <a:rPr lang="en-US" sz="2400" dirty="0" smtClean="0"/>
              <a:t>...” 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smtClean="0">
                <a:latin typeface="+mj-lt"/>
              </a:rPr>
              <a:t>- Eric Schmidt, Google CEO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2118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2888" y="1688592"/>
            <a:ext cx="4078224" cy="34808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0308" y="950877"/>
            <a:ext cx="27435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Data scientists want </a:t>
            </a:r>
          </a:p>
          <a:p>
            <a:r>
              <a:rPr lang="en-US" sz="2400" dirty="0"/>
              <a:t>t</a:t>
            </a:r>
            <a:r>
              <a:rPr lang="en-US" sz="2400" dirty="0" smtClean="0"/>
              <a:t>o analyze these </a:t>
            </a:r>
          </a:p>
          <a:p>
            <a:r>
              <a:rPr lang="en-US" sz="2400" dirty="0">
                <a:solidFill>
                  <a:schemeClr val="accent5"/>
                </a:solidFill>
              </a:rPr>
              <a:t>l</a:t>
            </a:r>
            <a:r>
              <a:rPr lang="en-US" sz="2400" dirty="0" smtClean="0">
                <a:solidFill>
                  <a:schemeClr val="accent5"/>
                </a:solidFill>
              </a:rPr>
              <a:t>arge data sets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10308" y="2613821"/>
            <a:ext cx="234446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But single machine </a:t>
            </a: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>
                <a:solidFill>
                  <a:schemeClr val="accent5"/>
                </a:solidFill>
              </a:rPr>
              <a:t>have </a:t>
            </a:r>
          </a:p>
          <a:p>
            <a:r>
              <a:rPr lang="en-US" sz="2400" dirty="0" smtClean="0">
                <a:solidFill>
                  <a:schemeClr val="accent5"/>
                </a:solidFill>
              </a:rPr>
              <a:t>limitations </a:t>
            </a:r>
          </a:p>
          <a:p>
            <a:r>
              <a:rPr lang="en-US" sz="2400" dirty="0" smtClean="0"/>
              <a:t>in processing </a:t>
            </a:r>
          </a:p>
          <a:p>
            <a:r>
              <a:rPr lang="en-US" sz="2400" dirty="0"/>
              <a:t>t</a:t>
            </a:r>
            <a:r>
              <a:rPr lang="en-US" sz="2400" dirty="0" smtClean="0"/>
              <a:t>hese data sets</a:t>
            </a:r>
          </a:p>
          <a:p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5523386" y="950877"/>
            <a:ext cx="3353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smtClean="0"/>
              <a:t>How can we handle that?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0308" y="5491624"/>
            <a:ext cx="38604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Furthermore, data sets </a:t>
            </a:r>
          </a:p>
          <a:p>
            <a:r>
              <a:rPr lang="en-US" sz="2400" dirty="0" smtClean="0"/>
              <a:t>are now </a:t>
            </a:r>
            <a:r>
              <a:rPr lang="en-US" sz="2400" dirty="0" smtClean="0">
                <a:solidFill>
                  <a:schemeClr val="accent5"/>
                </a:solidFill>
              </a:rPr>
              <a:t>growing very rapidly</a:t>
            </a:r>
            <a:endParaRPr lang="en-US" sz="24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6202546" y="2613821"/>
            <a:ext cx="2674130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smtClean="0"/>
              <a:t> Do we need to</a:t>
            </a:r>
          </a:p>
          <a:p>
            <a:pPr algn="r"/>
            <a:r>
              <a:rPr lang="en-US" sz="2400" dirty="0" smtClean="0"/>
              <a:t>understand</a:t>
            </a:r>
          </a:p>
          <a:p>
            <a:pPr algn="r"/>
            <a:r>
              <a:rPr lang="en-US" sz="2400" dirty="0" smtClean="0"/>
              <a:t> the details of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parallelization</a:t>
            </a:r>
            <a:r>
              <a:rPr lang="en-US" sz="2400" dirty="0" smtClean="0"/>
              <a:t>,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fault tolerance</a:t>
            </a:r>
            <a:r>
              <a:rPr lang="en-US" sz="2400" dirty="0" smtClean="0"/>
              <a:t>,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data distribution</a:t>
            </a:r>
          </a:p>
          <a:p>
            <a:pPr algn="r"/>
            <a:r>
              <a:rPr lang="en-US" sz="2400" dirty="0" smtClean="0"/>
              <a:t>and </a:t>
            </a:r>
            <a:r>
              <a:rPr lang="en-US" sz="2400" dirty="0" smtClean="0">
                <a:solidFill>
                  <a:schemeClr val="bg1"/>
                </a:solidFill>
              </a:rPr>
              <a:t>load balancing</a:t>
            </a:r>
            <a:r>
              <a:rPr lang="en-US" sz="2400" dirty="0" smtClean="0"/>
              <a:t>?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5984730" y="1688592"/>
            <a:ext cx="28919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>
                <a:solidFill>
                  <a:schemeClr val="accent5"/>
                </a:solidFill>
              </a:rPr>
              <a:t>Distribute </a:t>
            </a:r>
            <a:r>
              <a:rPr lang="en-US" sz="2400" dirty="0" smtClean="0">
                <a:solidFill>
                  <a:schemeClr val="accent5"/>
                </a:solidFill>
              </a:rPr>
              <a:t>processing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395740" y="5860956"/>
            <a:ext cx="2480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/>
              <a:t>The answer is </a:t>
            </a:r>
            <a:r>
              <a:rPr lang="en-US" sz="2400" dirty="0" smtClean="0">
                <a:solidFill>
                  <a:schemeClr val="accent5"/>
                </a:solidFill>
              </a:rPr>
              <a:t>‘no’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6545846" y="3701423"/>
            <a:ext cx="225709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parallelization</a:t>
            </a:r>
            <a:endParaRPr lang="en-US" sz="2400" dirty="0"/>
          </a:p>
          <a:p>
            <a:pPr algn="r"/>
            <a:r>
              <a:rPr lang="en-US" sz="2400" dirty="0">
                <a:solidFill>
                  <a:schemeClr val="accent5"/>
                </a:solidFill>
              </a:rPr>
              <a:t>fault </a:t>
            </a:r>
            <a:r>
              <a:rPr lang="en-US" sz="2400" dirty="0" smtClean="0">
                <a:solidFill>
                  <a:schemeClr val="accent5"/>
                </a:solidFill>
              </a:rPr>
              <a:t>tolerance</a:t>
            </a:r>
            <a:endParaRPr lang="en-US" sz="2400" dirty="0"/>
          </a:p>
          <a:p>
            <a:pPr algn="r"/>
            <a:r>
              <a:rPr lang="en-US" sz="2400" dirty="0">
                <a:solidFill>
                  <a:schemeClr val="accent5"/>
                </a:solidFill>
              </a:rPr>
              <a:t>data distribution</a:t>
            </a:r>
          </a:p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load balancing</a:t>
            </a:r>
            <a:r>
              <a:rPr lang="ko-KR" altLang="en-US" sz="2400" dirty="0" smtClean="0">
                <a:solidFill>
                  <a:schemeClr val="accent5"/>
                </a:solidFill>
              </a:rPr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7518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  <p:bldP spid="10" grpId="0"/>
      <p:bldP spid="11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622800" y="1453453"/>
            <a:ext cx="39742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accent5"/>
                </a:solidFill>
              </a:rPr>
              <a:t>MapReduce</a:t>
            </a:r>
            <a:r>
              <a:rPr lang="en-US" sz="2400" dirty="0"/>
              <a:t> is a </a:t>
            </a:r>
            <a:r>
              <a:rPr lang="en-US" sz="2400" dirty="0" smtClean="0"/>
              <a:t>programming </a:t>
            </a:r>
            <a:r>
              <a:rPr lang="en-US" sz="2400" dirty="0"/>
              <a:t>model for </a:t>
            </a:r>
            <a:r>
              <a:rPr lang="en-US" sz="2400" dirty="0" smtClean="0"/>
              <a:t>processing </a:t>
            </a:r>
            <a:r>
              <a:rPr lang="en-US" sz="2400" dirty="0"/>
              <a:t>and generating large data </a:t>
            </a:r>
            <a:r>
              <a:rPr lang="en-US" sz="2400" dirty="0" smtClean="0"/>
              <a:t>sets</a:t>
            </a:r>
            <a:endParaRPr lang="en-US" sz="2400" baseline="30000" dirty="0"/>
          </a:p>
        </p:txBody>
      </p:sp>
      <p:sp>
        <p:nvSpPr>
          <p:cNvPr id="5" name="Rectangle 4"/>
          <p:cNvSpPr/>
          <p:nvPr/>
        </p:nvSpPr>
        <p:spPr>
          <a:xfrm>
            <a:off x="4622800" y="3147795"/>
            <a:ext cx="397420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Many </a:t>
            </a:r>
            <a:r>
              <a:rPr lang="en-US" sz="2400" dirty="0" smtClean="0">
                <a:solidFill>
                  <a:schemeClr val="accent5"/>
                </a:solidFill>
              </a:rPr>
              <a:t>real world tasks </a:t>
            </a:r>
            <a:r>
              <a:rPr lang="en-US" sz="2400" dirty="0" smtClean="0"/>
              <a:t>are </a:t>
            </a:r>
            <a:br>
              <a:rPr lang="en-US" sz="2400" dirty="0" smtClean="0"/>
            </a:br>
            <a:r>
              <a:rPr lang="en-US" sz="2400" dirty="0" smtClean="0"/>
              <a:t>expressible in this model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4622800" y="4475004"/>
            <a:ext cx="397420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The model is </a:t>
            </a:r>
            <a:r>
              <a:rPr lang="en-US" sz="2400" dirty="0" smtClean="0">
                <a:solidFill>
                  <a:schemeClr val="accent5"/>
                </a:solidFill>
              </a:rPr>
              <a:t>easy </a:t>
            </a:r>
            <a:r>
              <a:rPr lang="en-US" sz="2400" dirty="0">
                <a:solidFill>
                  <a:schemeClr val="accent5"/>
                </a:solidFill>
              </a:rPr>
              <a:t>to use</a:t>
            </a:r>
            <a:r>
              <a:rPr lang="en-US" sz="2400" dirty="0"/>
              <a:t>, even for programmers without experience with </a:t>
            </a:r>
            <a:r>
              <a:rPr lang="en-US" sz="2400" dirty="0" smtClean="0">
                <a:solidFill>
                  <a:schemeClr val="accent5"/>
                </a:solidFill>
              </a:rPr>
              <a:t>parallel </a:t>
            </a:r>
            <a:r>
              <a:rPr lang="en-US" sz="2400" dirty="0">
                <a:solidFill>
                  <a:schemeClr val="accent5"/>
                </a:solidFill>
              </a:rPr>
              <a:t>and distributed </a:t>
            </a:r>
            <a:r>
              <a:rPr lang="en-US" sz="2400" dirty="0" smtClean="0">
                <a:solidFill>
                  <a:schemeClr val="accent5"/>
                </a:solidFill>
              </a:rPr>
              <a:t>systems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2006600" y="6581001"/>
            <a:ext cx="7137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[1] Jeffrey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Dean and Sanjay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Ghemawat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(2004). “MapReduce: Simplified Data Processing on Large Clusters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”.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338331" y="690287"/>
            <a:ext cx="4191481" cy="5556041"/>
            <a:chOff x="431319" y="690287"/>
            <a:chExt cx="4191481" cy="5556041"/>
          </a:xfrm>
        </p:grpSpPr>
        <p:grpSp>
          <p:nvGrpSpPr>
            <p:cNvPr id="10" name="Group 9"/>
            <p:cNvGrpSpPr/>
            <p:nvPr/>
          </p:nvGrpSpPr>
          <p:grpSpPr>
            <a:xfrm>
              <a:off x="431319" y="690287"/>
              <a:ext cx="4191481" cy="5354377"/>
              <a:chOff x="430924" y="690222"/>
              <a:chExt cx="4191876" cy="5327054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417" r="-1"/>
              <a:stretch/>
            </p:blipFill>
            <p:spPr>
              <a:xfrm>
                <a:off x="430924" y="1708419"/>
                <a:ext cx="4191876" cy="4308857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9696" b="89741" l="7612" r="92308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01" r="6137"/>
              <a:stretch/>
            </p:blipFill>
            <p:spPr>
              <a:xfrm>
                <a:off x="557275" y="690222"/>
                <a:ext cx="3867579" cy="1594248"/>
              </a:xfrm>
              <a:prstGeom prst="rect">
                <a:avLst/>
              </a:prstGeom>
            </p:spPr>
          </p:pic>
        </p:grpSp>
        <p:sp>
          <p:nvSpPr>
            <p:cNvPr id="14" name="Rectangle 13"/>
            <p:cNvSpPr/>
            <p:nvPr/>
          </p:nvSpPr>
          <p:spPr>
            <a:xfrm>
              <a:off x="541032" y="5969329"/>
              <a:ext cx="3213252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* </a:t>
              </a: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https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://</a:t>
              </a: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en.wikipedia.org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/wiki/</a:t>
              </a: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Apache_Hadoop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683663" y="3418269"/>
              <a:ext cx="1888337" cy="369332"/>
            </a:xfrm>
            <a:prstGeom prst="rect">
              <a:avLst/>
            </a:prstGeom>
            <a:solidFill>
              <a:schemeClr val="bg1"/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pPr algn="r"/>
              <a:r>
                <a:rPr lang="en-US" b="1" dirty="0" smtClean="0"/>
                <a:t>MapReduce Layer</a:t>
              </a:r>
              <a:endParaRPr lang="en-US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319862" y="3832205"/>
              <a:ext cx="1252138" cy="369332"/>
            </a:xfrm>
            <a:prstGeom prst="rect">
              <a:avLst/>
            </a:prstGeom>
            <a:solidFill>
              <a:schemeClr val="bg1"/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pPr algn="r"/>
              <a:r>
                <a:rPr lang="en-US" b="1" dirty="0" smtClean="0"/>
                <a:t>HDFS Layer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748349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22"/>
          <a:stretch/>
        </p:blipFill>
        <p:spPr>
          <a:xfrm>
            <a:off x="692150" y="1272461"/>
            <a:ext cx="8096249" cy="53085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MapReduce?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6931" y="1933046"/>
            <a:ext cx="29172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i="1" dirty="0" smtClean="0">
                <a:solidFill>
                  <a:schemeClr val="accent5"/>
                </a:solidFill>
              </a:rPr>
              <a:t>Mapper</a:t>
            </a:r>
            <a:r>
              <a:rPr lang="en-US" i="1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takes</a:t>
            </a:r>
            <a:r>
              <a:rPr lang="en-US" dirty="0" smtClean="0"/>
              <a:t> </a:t>
            </a:r>
            <a:r>
              <a:rPr lang="en-US" dirty="0"/>
              <a:t>an input </a:t>
            </a:r>
            <a:endParaRPr lang="en-US" dirty="0" smtClean="0"/>
          </a:p>
          <a:p>
            <a:pPr algn="r"/>
            <a:r>
              <a:rPr lang="en-US" dirty="0" smtClean="0"/>
              <a:t>and </a:t>
            </a:r>
            <a:r>
              <a:rPr lang="en-US" dirty="0" smtClean="0">
                <a:solidFill>
                  <a:schemeClr val="accent5"/>
                </a:solidFill>
              </a:rPr>
              <a:t>produces</a:t>
            </a:r>
            <a:r>
              <a:rPr lang="en-US" dirty="0" smtClean="0"/>
              <a:t> a </a:t>
            </a:r>
            <a:r>
              <a:rPr lang="en-US" dirty="0"/>
              <a:t>set of </a:t>
            </a:r>
            <a:endParaRPr lang="en-US" dirty="0" smtClean="0"/>
          </a:p>
          <a:p>
            <a:pPr algn="r"/>
            <a:r>
              <a:rPr lang="en-US" dirty="0" smtClean="0">
                <a:solidFill>
                  <a:schemeClr val="accent5"/>
                </a:solidFill>
              </a:rPr>
              <a:t>intermediate </a:t>
            </a:r>
            <a:r>
              <a:rPr lang="en-US" dirty="0">
                <a:solidFill>
                  <a:schemeClr val="accent5"/>
                </a:solidFill>
              </a:rPr>
              <a:t>key/value </a:t>
            </a:r>
            <a:r>
              <a:rPr lang="en-US" dirty="0"/>
              <a:t>pairs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615354" y="1933046"/>
            <a:ext cx="32112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accent5"/>
                </a:solidFill>
              </a:rPr>
              <a:t>Reducer </a:t>
            </a:r>
            <a:r>
              <a:rPr lang="en-US" dirty="0" smtClean="0">
                <a:solidFill>
                  <a:schemeClr val="accent5"/>
                </a:solidFill>
              </a:rPr>
              <a:t>merges </a:t>
            </a:r>
            <a:r>
              <a:rPr lang="en-US" dirty="0"/>
              <a:t>together these </a:t>
            </a:r>
            <a:endParaRPr lang="en-US" dirty="0" smtClean="0"/>
          </a:p>
          <a:p>
            <a:r>
              <a:rPr lang="en-US" dirty="0" smtClean="0"/>
              <a:t>Intermediate values associated </a:t>
            </a:r>
          </a:p>
          <a:p>
            <a:r>
              <a:rPr lang="en-US" dirty="0" smtClean="0"/>
              <a:t>with </a:t>
            </a:r>
            <a:r>
              <a:rPr lang="en-US" dirty="0"/>
              <a:t>the </a:t>
            </a:r>
            <a:r>
              <a:rPr lang="en-US" dirty="0">
                <a:solidFill>
                  <a:schemeClr val="accent5"/>
                </a:solidFill>
              </a:rPr>
              <a:t>same intermediate key </a:t>
            </a:r>
          </a:p>
        </p:txBody>
      </p:sp>
      <p:sp>
        <p:nvSpPr>
          <p:cNvPr id="3" name="Rectangle 2"/>
          <p:cNvSpPr/>
          <p:nvPr/>
        </p:nvSpPr>
        <p:spPr>
          <a:xfrm>
            <a:off x="2006600" y="6581001"/>
            <a:ext cx="7137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[1] Jeffrey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Dean and Sanjay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Ghemawat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(2004). “MapReduce: Simplified Data Processing on Large Clusters”. p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.12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7189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/>
          <p:cNvCxnSpPr>
            <a:endCxn id="34" idx="1"/>
          </p:cNvCxnSpPr>
          <p:nvPr/>
        </p:nvCxnSpPr>
        <p:spPr>
          <a:xfrm flipV="1">
            <a:off x="5854211" y="4157013"/>
            <a:ext cx="969788" cy="1227061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endCxn id="34" idx="1"/>
          </p:cNvCxnSpPr>
          <p:nvPr/>
        </p:nvCxnSpPr>
        <p:spPr>
          <a:xfrm>
            <a:off x="5854210" y="2964757"/>
            <a:ext cx="969789" cy="1192256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5" idx="3"/>
          </p:cNvCxnSpPr>
          <p:nvPr/>
        </p:nvCxnSpPr>
        <p:spPr>
          <a:xfrm flipV="1">
            <a:off x="3731166" y="2508698"/>
            <a:ext cx="840834" cy="1433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3731166" y="5137359"/>
            <a:ext cx="840834" cy="1433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MapReduce work?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63819" y="1348964"/>
            <a:ext cx="55356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 smtClean="0">
                <a:solidFill>
                  <a:schemeClr val="accent5"/>
                </a:solidFill>
              </a:rPr>
              <a:t>The cat sees the dog, and the dog sees the 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10712" y="2084157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 cat sees the dog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10712" y="4682124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300" spc="-120" dirty="0" smtClean="0">
                <a:solidFill>
                  <a:sysClr val="windowText" lastClr="000000"/>
                </a:solidFill>
              </a:rPr>
              <a:t>And the dog sees the cat</a:t>
            </a:r>
            <a:endParaRPr lang="en-US" sz="2300" spc="-120" dirty="0">
              <a:solidFill>
                <a:sysClr val="windowText" lastClr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572000" y="2077304"/>
            <a:ext cx="1282212" cy="1821273"/>
            <a:chOff x="3930893" y="2105958"/>
            <a:chExt cx="1282212" cy="2274276"/>
          </a:xfrm>
        </p:grpSpPr>
        <p:sp>
          <p:nvSpPr>
            <p:cNvPr id="15" name="Rectangle 14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572000" y="4226806"/>
            <a:ext cx="1282212" cy="2276592"/>
            <a:chOff x="3930893" y="4203361"/>
            <a:chExt cx="1282212" cy="2276592"/>
          </a:xfrm>
        </p:grpSpPr>
        <p:sp>
          <p:nvSpPr>
            <p:cNvPr id="26" name="Rectangle 25"/>
            <p:cNvSpPr/>
            <p:nvPr/>
          </p:nvSpPr>
          <p:spPr>
            <a:xfrm>
              <a:off x="3930894" y="4658680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930893" y="5113998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930893" y="5569317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3930893" y="6024635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930894" y="4203361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23999" y="3018717"/>
            <a:ext cx="1282212" cy="2276592"/>
            <a:chOff x="3930893" y="4203361"/>
            <a:chExt cx="1282212" cy="2276592"/>
          </a:xfrm>
        </p:grpSpPr>
        <p:sp>
          <p:nvSpPr>
            <p:cNvPr id="33" name="Rectangle 32"/>
            <p:cNvSpPr/>
            <p:nvPr/>
          </p:nvSpPr>
          <p:spPr>
            <a:xfrm>
              <a:off x="3930894" y="4658680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3930893" y="5113998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930893" y="5569317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3930893" y="6024635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4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930894" y="4203361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6573488" y="5796171"/>
            <a:ext cx="2570512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i="1" dirty="0" smtClean="0"/>
              <a:t>- </a:t>
            </a:r>
            <a:r>
              <a:rPr lang="en-US" sz="2100" i="1" dirty="0" err="1" smtClean="0">
                <a:solidFill>
                  <a:schemeClr val="accent5"/>
                </a:solidFill>
              </a:rPr>
              <a:t>wordcount</a:t>
            </a:r>
            <a:r>
              <a:rPr lang="en-US" sz="2100" i="1" dirty="0" smtClean="0">
                <a:solidFill>
                  <a:schemeClr val="accent5"/>
                </a:solidFill>
              </a:rPr>
              <a:t> </a:t>
            </a:r>
            <a:r>
              <a:rPr lang="en-US" sz="2100" i="1" dirty="0" smtClean="0"/>
              <a:t>program </a:t>
            </a:r>
          </a:p>
          <a:p>
            <a:r>
              <a:rPr lang="en-US" sz="2100" i="1" dirty="0" smtClean="0"/>
              <a:t>- sentence is </a:t>
            </a:r>
            <a:r>
              <a:rPr lang="en-US" sz="2100" i="1" dirty="0" err="1" smtClean="0"/>
              <a:t>splited</a:t>
            </a:r>
            <a:endParaRPr lang="en-US" sz="2100" i="1" dirty="0" smtClean="0"/>
          </a:p>
          <a:p>
            <a:r>
              <a:rPr lang="en-US" sz="2100" i="1" dirty="0" smtClean="0"/>
              <a:t>   into </a:t>
            </a:r>
            <a:r>
              <a:rPr lang="en-US" sz="2100" i="1" dirty="0" smtClean="0">
                <a:solidFill>
                  <a:schemeClr val="accent5"/>
                </a:solidFill>
              </a:rPr>
              <a:t>two map tasks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587245" y="3574879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Map Phase</a:t>
            </a:r>
            <a:endParaRPr lang="en-US" sz="2000" b="1" dirty="0"/>
          </a:p>
        </p:txBody>
      </p:sp>
      <p:sp>
        <p:nvSpPr>
          <p:cNvPr id="48" name="TextBox 47"/>
          <p:cNvSpPr txBox="1"/>
          <p:nvPr/>
        </p:nvSpPr>
        <p:spPr>
          <a:xfrm>
            <a:off x="6734671" y="2038287"/>
            <a:ext cx="9681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Reduce</a:t>
            </a:r>
          </a:p>
          <a:p>
            <a:pPr algn="ctr"/>
            <a:r>
              <a:rPr lang="en-US" sz="2000" b="1" dirty="0" smtClean="0"/>
              <a:t>Phase</a:t>
            </a:r>
            <a:endParaRPr lang="en-US" sz="2000" b="1" dirty="0"/>
          </a:p>
        </p:txBody>
      </p:sp>
      <p:cxnSp>
        <p:nvCxnSpPr>
          <p:cNvPr id="50" name="Curved Connector 49"/>
          <p:cNvCxnSpPr/>
          <p:nvPr/>
        </p:nvCxnSpPr>
        <p:spPr>
          <a:xfrm rot="5400000" flipH="1" flipV="1">
            <a:off x="3419240" y="2870232"/>
            <a:ext cx="761504" cy="66253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/>
          <p:cNvCxnSpPr/>
          <p:nvPr/>
        </p:nvCxnSpPr>
        <p:spPr>
          <a:xfrm flipV="1">
            <a:off x="6138289" y="2367423"/>
            <a:ext cx="600433" cy="587443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8326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693150" y="1638327"/>
            <a:ext cx="7757699" cy="3206160"/>
            <a:chOff x="1200150" y="2057399"/>
            <a:chExt cx="6743700" cy="278708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42" t="25255" r="8897" b="32141"/>
            <a:stretch/>
          </p:blipFill>
          <p:spPr>
            <a:xfrm>
              <a:off x="1200150" y="2057399"/>
              <a:ext cx="6743700" cy="2787087"/>
            </a:xfrm>
            <a:prstGeom prst="rect">
              <a:avLst/>
            </a:prstGeom>
          </p:spPr>
        </p:pic>
        <p:cxnSp>
          <p:nvCxnSpPr>
            <p:cNvPr id="10" name="Straight Connector 9"/>
            <p:cNvCxnSpPr/>
            <p:nvPr/>
          </p:nvCxnSpPr>
          <p:spPr>
            <a:xfrm>
              <a:off x="1200150" y="2694238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1200150" y="3175045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1200150" y="3659391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1200150" y="4151306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Limitation</a:t>
            </a:r>
            <a:r>
              <a:rPr lang="en-US" dirty="0"/>
              <a:t> </a:t>
            </a:r>
            <a:r>
              <a:rPr lang="en-US" dirty="0" smtClean="0"/>
              <a:t>of </a:t>
            </a:r>
            <a:r>
              <a:rPr lang="en-US" dirty="0" err="1"/>
              <a:t>MapReduce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9518518" y="1638327"/>
            <a:ext cx="3686901" cy="2935698"/>
          </a:xfrm>
        </p:spPr>
        <p:txBody>
          <a:bodyPr/>
          <a:lstStyle/>
          <a:p>
            <a:r>
              <a:rPr lang="en-US" sz="2400" dirty="0" smtClean="0"/>
              <a:t> </a:t>
            </a:r>
            <a:r>
              <a:rPr lang="en-US" sz="2400" dirty="0" smtClean="0">
                <a:solidFill>
                  <a:schemeClr val="accent5"/>
                </a:solidFill>
              </a:rPr>
              <a:t>Out-of-Memory Errors</a:t>
            </a:r>
            <a:br>
              <a:rPr lang="en-US" sz="2400" dirty="0" smtClean="0">
                <a:solidFill>
                  <a:schemeClr val="accent5"/>
                </a:solidFill>
              </a:rPr>
            </a:b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/>
              <a:t> High </a:t>
            </a:r>
            <a:r>
              <a:rPr lang="en-US" sz="2400" dirty="0" smtClean="0">
                <a:solidFill>
                  <a:schemeClr val="accent5"/>
                </a:solidFill>
              </a:rPr>
              <a:t>Memory Pressure</a:t>
            </a:r>
            <a:br>
              <a:rPr lang="en-US" sz="2400" dirty="0" smtClean="0">
                <a:solidFill>
                  <a:schemeClr val="accent5"/>
                </a:solidFill>
              </a:rPr>
            </a:b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/>
              <a:t> </a:t>
            </a:r>
            <a:r>
              <a:rPr lang="en-US" sz="2400" dirty="0" smtClean="0">
                <a:solidFill>
                  <a:schemeClr val="accent5"/>
                </a:solidFill>
              </a:rPr>
              <a:t>Inappropriate  </a:t>
            </a:r>
            <a:br>
              <a:rPr lang="en-US" sz="2400" dirty="0" smtClean="0">
                <a:solidFill>
                  <a:schemeClr val="accent5"/>
                </a:solidFill>
              </a:rPr>
            </a:br>
            <a:r>
              <a:rPr lang="en-US" sz="2400" dirty="0" smtClean="0">
                <a:solidFill>
                  <a:schemeClr val="accent5"/>
                </a:solidFill>
              </a:rPr>
              <a:t> Configuration</a:t>
            </a:r>
            <a:endParaRPr lang="en-US" sz="2400" dirty="0" smtClean="0"/>
          </a:p>
          <a:p>
            <a:endParaRPr lang="en-US" dirty="0" smtClean="0"/>
          </a:p>
        </p:txBody>
      </p:sp>
      <p:sp>
        <p:nvSpPr>
          <p:cNvPr id="15" name="TextBox 14"/>
          <p:cNvSpPr txBox="1"/>
          <p:nvPr/>
        </p:nvSpPr>
        <p:spPr>
          <a:xfrm>
            <a:off x="742329" y="5163581"/>
            <a:ext cx="76593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There are </a:t>
            </a:r>
            <a:r>
              <a:rPr lang="en-US" sz="2800" dirty="0" smtClean="0">
                <a:solidFill>
                  <a:schemeClr val="accent5"/>
                </a:solidFill>
              </a:rPr>
              <a:t>many reasons </a:t>
            </a:r>
            <a:r>
              <a:rPr lang="en-US" sz="2800" dirty="0" smtClean="0"/>
              <a:t>for poor performance</a:t>
            </a:r>
          </a:p>
          <a:p>
            <a:pPr algn="ctr"/>
            <a:r>
              <a:rPr lang="en-US" sz="2800" dirty="0" smtClean="0"/>
              <a:t>And even experts sometimes </a:t>
            </a:r>
            <a:r>
              <a:rPr lang="en-US" sz="2800" dirty="0" smtClean="0">
                <a:solidFill>
                  <a:schemeClr val="accent5"/>
                </a:solidFill>
              </a:rPr>
              <a:t>can’t figure them out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7205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Research Out-of-Memory Error cases   </a:t>
            </a:r>
            <a:endParaRPr lang="en-US" i="1" dirty="0" smtClean="0">
              <a:solidFill>
                <a:schemeClr val="accent5"/>
              </a:solidFill>
            </a:endParaRPr>
          </a:p>
          <a:p>
            <a:r>
              <a:rPr lang="en-US" dirty="0" smtClean="0"/>
              <a:t>OOM cases documentation  </a:t>
            </a:r>
            <a:r>
              <a:rPr lang="en-US" dirty="0">
                <a:solidFill>
                  <a:schemeClr val="accent5"/>
                </a:solidFill>
              </a:rPr>
              <a:t>	</a:t>
            </a:r>
            <a:endParaRPr lang="en-US" i="1" dirty="0" smtClean="0"/>
          </a:p>
          <a:p>
            <a:r>
              <a:rPr lang="en-US" dirty="0" smtClean="0"/>
              <a:t>Implement and simulate </a:t>
            </a:r>
            <a:r>
              <a:rPr lang="en-US" dirty="0" err="1" smtClean="0"/>
              <a:t>StackOverflow</a:t>
            </a:r>
            <a:r>
              <a:rPr lang="en-US" dirty="0" smtClean="0"/>
              <a:t> OOM cases</a:t>
            </a:r>
            <a:endParaRPr lang="ko-KR" altLang="en-US" dirty="0" smtClean="0"/>
          </a:p>
          <a:p>
            <a:r>
              <a:rPr lang="en-US" dirty="0" smtClean="0"/>
              <a:t>Develop solutions for such OOM cases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90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6144</TotalTime>
  <Words>1257</Words>
  <Application>Microsoft Macintosh PowerPoint</Application>
  <PresentationFormat>On-screen Show (4:3)</PresentationFormat>
  <Paragraphs>309</Paragraphs>
  <Slides>20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맑은 고딕</vt:lpstr>
      <vt:lpstr>Arial</vt:lpstr>
      <vt:lpstr>Arial</vt:lpstr>
      <vt:lpstr>Calibri</vt:lpstr>
      <vt:lpstr>Calibri Light</vt:lpstr>
      <vt:lpstr>Office Theme</vt:lpstr>
      <vt:lpstr>Hadoop MapReduce</vt:lpstr>
      <vt:lpstr>Outline</vt:lpstr>
      <vt:lpstr>PowerPoint Presentation</vt:lpstr>
      <vt:lpstr>PowerPoint Presentation</vt:lpstr>
      <vt:lpstr>PowerPoint Presentation</vt:lpstr>
      <vt:lpstr>What is MapReduce?</vt:lpstr>
      <vt:lpstr>How does MapReduce work?</vt:lpstr>
      <vt:lpstr>Limitation of MapReduce</vt:lpstr>
      <vt:lpstr>Objectives</vt:lpstr>
      <vt:lpstr>Three Categories</vt:lpstr>
      <vt:lpstr>Inappropriate Configuration</vt:lpstr>
      <vt:lpstr>Large Intermediate Results</vt:lpstr>
      <vt:lpstr>Hot Keys</vt:lpstr>
      <vt:lpstr>Operation test environments</vt:lpstr>
      <vt:lpstr>Single node Operation test</vt:lpstr>
      <vt:lpstr>Fully-distributed Operation test</vt:lpstr>
      <vt:lpstr>Thank You</vt:lpstr>
      <vt:lpstr>appendix</vt:lpstr>
      <vt:lpstr>How does MapReduce work?</vt:lpstr>
      <vt:lpstr>How does MapReduce work?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Hadoop</dc:title>
  <dc:creator>(컴퓨터공학부)최윤승</dc:creator>
  <cp:lastModifiedBy>(컴퓨터공학부)박소영</cp:lastModifiedBy>
  <cp:revision>198</cp:revision>
  <dcterms:created xsi:type="dcterms:W3CDTF">2015-07-31T05:45:57Z</dcterms:created>
  <dcterms:modified xsi:type="dcterms:W3CDTF">2015-08-19T10:26:58Z</dcterms:modified>
</cp:coreProperties>
</file>